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84" r:id="rId3"/>
  </p:sldMasterIdLst>
  <p:notesMasterIdLst>
    <p:notesMasterId r:id="rId42"/>
  </p:notesMasterIdLst>
  <p:sldIdLst>
    <p:sldId id="256" r:id="rId4"/>
    <p:sldId id="257" r:id="rId5"/>
    <p:sldId id="259" r:id="rId6"/>
    <p:sldId id="317" r:id="rId7"/>
    <p:sldId id="297" r:id="rId8"/>
    <p:sldId id="260" r:id="rId9"/>
    <p:sldId id="261" r:id="rId10"/>
    <p:sldId id="318" r:id="rId11"/>
    <p:sldId id="263" r:id="rId12"/>
    <p:sldId id="264" r:id="rId13"/>
    <p:sldId id="265" r:id="rId14"/>
    <p:sldId id="266" r:id="rId15"/>
    <p:sldId id="283" r:id="rId16"/>
    <p:sldId id="285" r:id="rId17"/>
    <p:sldId id="304" r:id="rId18"/>
    <p:sldId id="267" r:id="rId19"/>
    <p:sldId id="276" r:id="rId20"/>
    <p:sldId id="279" r:id="rId21"/>
    <p:sldId id="347" r:id="rId22"/>
    <p:sldId id="348" r:id="rId23"/>
    <p:sldId id="295" r:id="rId24"/>
    <p:sldId id="288" r:id="rId25"/>
    <p:sldId id="328" r:id="rId26"/>
    <p:sldId id="290" r:id="rId27"/>
    <p:sldId id="292" r:id="rId28"/>
    <p:sldId id="293" r:id="rId29"/>
    <p:sldId id="315" r:id="rId30"/>
    <p:sldId id="322" r:id="rId31"/>
    <p:sldId id="333" r:id="rId32"/>
    <p:sldId id="334" r:id="rId33"/>
    <p:sldId id="335" r:id="rId34"/>
    <p:sldId id="344" r:id="rId35"/>
    <p:sldId id="345" r:id="rId36"/>
    <p:sldId id="324" r:id="rId37"/>
    <p:sldId id="343" r:id="rId38"/>
    <p:sldId id="342" r:id="rId39"/>
    <p:sldId id="316" r:id="rId40"/>
    <p:sldId id="307" r:id="rId4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B2E"/>
    <a:srgbClr val="FF3300"/>
    <a:srgbClr val="FF7C80"/>
    <a:srgbClr val="FF33CC"/>
    <a:srgbClr val="FDED75"/>
    <a:srgbClr val="FFFF00"/>
    <a:srgbClr val="FFFF66"/>
    <a:srgbClr val="EEF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916-4F5D-994E-47BFF464C22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4916-4F5D-994E-47BFF464C22E}"/>
              </c:ext>
            </c:extLst>
          </c:dPt>
          <c:dPt>
            <c:idx val="2"/>
            <c:bubble3D val="0"/>
            <c:spPr>
              <a:solidFill>
                <a:srgbClr val="FDED75"/>
              </a:solidFill>
            </c:spPr>
            <c:extLst>
              <c:ext xmlns:c16="http://schemas.microsoft.com/office/drawing/2014/chart" uri="{C3380CC4-5D6E-409C-BE32-E72D297353CC}">
                <c16:uniqueId val="{00000005-4916-4F5D-994E-47BFF464C22E}"/>
              </c:ext>
            </c:extLst>
          </c:dPt>
          <c:dLbls>
            <c:dLbl>
              <c:idx val="0"/>
              <c:layout>
                <c:manualLayout>
                  <c:x val="-0.18986338689864804"/>
                  <c:y val="2.0609892881320112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dirty="0">
                        <a:solidFill>
                          <a:schemeClr val="tx1"/>
                        </a:solidFill>
                      </a:rPr>
                      <a:t>50%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16-4F5D-994E-47BFF464C22E}"/>
                </c:ext>
              </c:extLst>
            </c:dLbl>
            <c:dLbl>
              <c:idx val="1"/>
              <c:layout>
                <c:manualLayout>
                  <c:x val="0.11843962588088201"/>
                  <c:y val="-0.16028616969970497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dirty="0">
                        <a:solidFill>
                          <a:schemeClr val="bg1"/>
                        </a:solidFill>
                      </a:rPr>
                      <a:t>25%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16-4F5D-994E-47BFF464C22E}"/>
                </c:ext>
              </c:extLst>
            </c:dLbl>
            <c:dLbl>
              <c:idx val="2"/>
              <c:layout>
                <c:manualLayout>
                  <c:x val="0.13668601435272601"/>
                  <c:y val="0.20438606970457196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baseline="0" dirty="0">
                        <a:solidFill>
                          <a:schemeClr val="tx1"/>
                        </a:solidFill>
                      </a:rPr>
                      <a:t>25%</a:t>
                    </a:r>
                    <a:endParaRPr lang="en-US" sz="24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16-4F5D-994E-47BFF464C22E}"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16-4F5D-994E-47BFF464C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 u="none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B665B-F4C8-4794-AEDC-DFDA639F4465}" type="datetimeFigureOut">
              <a:rPr lang="de-DE" smtClean="0"/>
              <a:pPr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A7192-9B7B-48FF-B030-01979E21B41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35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A7192-9B7B-48FF-B030-01979E21B41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80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5350-3AD8-4D13-852C-2A93EE449FCC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52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BBA2-4A0E-448B-A292-8C8C3B44AEB6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41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B9EE-2882-40F1-B562-34DBD068E09E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51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3096-ED3B-4847-A045-7230A791C55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52CD-A763-41C3-9369-4FF438C7015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8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0E66-AAE8-4888-A7DD-FA2B4865B7F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3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5E6B-9C80-49B6-8CFD-9283DF869F6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6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C0AB-FBA5-4AE1-83F9-78D5817F9FC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8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6049-8200-4C14-BE13-5B8E0137EFC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42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8522-86E1-4870-9784-B4561192D34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0128-8F9B-437D-A0A8-6F2522107D0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6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479-8C2B-4167-88A8-EC93C5D777EF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376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015C-B681-484E-80B4-0CFBC12CB3B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0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70E0-2FE0-42AE-81A6-C39C0FF3A56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328-7E2E-4431-97A2-6182BE22B16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8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392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008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170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569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379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138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8735-0EEF-4157-9595-21580BC58386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861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826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894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505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79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6D75-6336-4890-BC3F-7897C7BEDA0B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7BEF-E617-4902-8BA8-2934DF4834F4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3649-71FA-4704-A2F6-87F7D900359F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0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E6B-A9C3-40A1-B24E-377C1E27D1E2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46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B4C4-0E6A-4FBD-92A0-4F1C57F0B225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80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8FD56-C84A-4538-917A-D7CA781C2E53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32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D8EE-C2BA-4CD5-8197-E14627256D03}" type="datetime1">
              <a:rPr lang="de-DE" smtClean="0"/>
              <a:pPr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D3F4-DA09-40E8-989D-C4DD8E6DF9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25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38A4-95B9-4B6D-9B89-B8FB26F984C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28.10.2020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D4C6-3AEC-4587-8F42-7FEFCDA9477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8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CA3F-632F-4E77-AD28-A6AB4280DD37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AD54-8126-4463-8689-169F8A3FFA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00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.mueller-molthan@igs-sophie-sondhelm.d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Die MSS der IGS Sophie </a:t>
            </a:r>
            <a:r>
              <a:rPr lang="de-DE" dirty="0" err="1"/>
              <a:t>Sondhelm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6937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/>
              <a:t>Herzlich Willkommen zu unserer Informationsveranstaltung!</a:t>
            </a:r>
          </a:p>
        </p:txBody>
      </p:sp>
      <p:pic>
        <p:nvPicPr>
          <p:cNvPr id="2050" name="Picture 2" descr="C:\Users\Neli\Desktop\n100dp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700338"/>
            <a:ext cx="4481513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9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03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Methodentraining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/>
              <a:t>Anbindung an die Tutorenstunde</a:t>
            </a:r>
          </a:p>
          <a:p>
            <a:r>
              <a:rPr lang="de-DE" dirty="0"/>
              <a:t>Erstellen einer Methodenkarte</a:t>
            </a:r>
          </a:p>
          <a:p>
            <a:r>
              <a:rPr lang="de-DE" dirty="0"/>
              <a:t>Dokumentation im MSS-Portfolio</a:t>
            </a:r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31090"/>
              </p:ext>
            </p:extLst>
          </p:nvPr>
        </p:nvGraphicFramePr>
        <p:xfrm>
          <a:off x="755576" y="3645024"/>
          <a:ext cx="75608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dirty="0"/>
                        <a:t>Methodentraining: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dirty="0"/>
                        <a:t>11/1: Einüben von Arbeitsweisen i. d. Oberstufe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dirty="0"/>
                        <a:t>11/2: Vorbereitung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dirty="0"/>
                        <a:t>Praktikum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dirty="0"/>
                        <a:t>Vorbereitung</a:t>
                      </a:r>
                      <a:r>
                        <a:rPr lang="de-DE" baseline="0" dirty="0"/>
                        <a:t>/Durch-führung/</a:t>
                      </a:r>
                      <a:r>
                        <a:rPr lang="de-DE" dirty="0"/>
                        <a:t>Präsentation</a:t>
                      </a:r>
                      <a:r>
                        <a:rPr lang="de-DE" baseline="0" dirty="0"/>
                        <a:t> der Studienfahrt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baseline="0" dirty="0"/>
                        <a:t>Anwendung bereits erlernter Arbeitsweisen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dirty="0"/>
                        <a:t>Vorbereitung schriftl./</a:t>
                      </a:r>
                      <a:r>
                        <a:rPr lang="de-DE" dirty="0" err="1"/>
                        <a:t>mündl</a:t>
                      </a:r>
                      <a:r>
                        <a:rPr lang="de-DE" dirty="0"/>
                        <a:t>.</a:t>
                      </a:r>
                      <a:r>
                        <a:rPr lang="de-DE" baseline="0" dirty="0"/>
                        <a:t> Abitur</a:t>
                      </a:r>
                      <a:r>
                        <a:rPr lang="de-DE" dirty="0"/>
                        <a:t>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dirty="0"/>
                        <a:t>      Wie lerne ich für</a:t>
                      </a:r>
                      <a:r>
                        <a:rPr lang="de-DE" baseline="0" dirty="0"/>
                        <a:t> das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dirty="0"/>
                        <a:t>      Abitur?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dirty="0"/>
                        <a:t>„Abi-Simulation“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42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1797882" cy="5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1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03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Berufs- und Studienorientierung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dirty="0"/>
              <a:t>Schullaufbahnberatung durch den Berufs- und Studienkoordinator Herrn Kraski, MSS-Leiter und Tutoren</a:t>
            </a:r>
          </a:p>
          <a:p>
            <a:r>
              <a:rPr lang="de-DE" dirty="0"/>
              <a:t>Zusammenarbeit mit externen Einrichtungen der BO (BIZ, Arbeitsagentur, Kooperationspartner HWK)</a:t>
            </a:r>
          </a:p>
          <a:p>
            <a:r>
              <a:rPr lang="de-DE" dirty="0"/>
              <a:t>Universitätsbesuche, Ausbildungsmessen</a:t>
            </a:r>
          </a:p>
          <a:p>
            <a:r>
              <a:rPr lang="de-DE" dirty="0"/>
              <a:t>Fortsetzung der LS(E)-Gespräche</a:t>
            </a:r>
          </a:p>
          <a:p>
            <a:r>
              <a:rPr lang="de-DE" dirty="0"/>
              <a:t>Sozial-/Berufspraktikum am Ende von 11/1</a:t>
            </a:r>
            <a:endParaRPr lang="de-DE" sz="2200" dirty="0"/>
          </a:p>
        </p:txBody>
      </p:sp>
      <p:pic>
        <p:nvPicPr>
          <p:cNvPr id="11266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377454" cy="44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0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03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Studienfahrt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sz="2400" dirty="0">
                <a:sym typeface="Wingdings" panose="05000000000000000000" pitchFamily="2" charset="2"/>
              </a:rPr>
              <a:t>Zeitpunkt: in Stufe 12 </a:t>
            </a:r>
          </a:p>
          <a:p>
            <a:r>
              <a:rPr lang="de-DE" sz="2400" dirty="0">
                <a:sym typeface="Wingdings" panose="05000000000000000000" pitchFamily="2" charset="2"/>
              </a:rPr>
              <a:t>Dauer: 5-7 Tage in den Stammkursen</a:t>
            </a:r>
          </a:p>
          <a:p>
            <a:r>
              <a:rPr lang="de-DE" sz="2400" dirty="0">
                <a:sym typeface="Wingdings" panose="05000000000000000000" pitchFamily="2" charset="2"/>
              </a:rPr>
              <a:t>inhaltliche und organisatorische Vorbereitung in 11/2 in der Tutorenstunde (Vergabe von Themen, Benotung im LK, Möglichkeit der Anbindung in eine BLL oder Facharbeit)</a:t>
            </a:r>
          </a:p>
          <a:p>
            <a:pPr marL="0" indent="0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Ziele: </a:t>
            </a:r>
          </a:p>
          <a:p>
            <a:r>
              <a:rPr lang="de-DE" sz="2400" dirty="0">
                <a:sym typeface="Wingdings" panose="05000000000000000000" pitchFamily="2" charset="2"/>
              </a:rPr>
              <a:t>Vertiefung von Fachinhalten</a:t>
            </a:r>
          </a:p>
          <a:p>
            <a:r>
              <a:rPr lang="de-DE" sz="2400" dirty="0">
                <a:sym typeface="Wingdings" panose="05000000000000000000" pitchFamily="2" charset="2"/>
              </a:rPr>
              <a:t>Einüben und Anwenden von Formen wissenschaftlichen Arbeitens in Anlehnung an die Arbeitsformen der gymnasialen Oberstufe</a:t>
            </a:r>
          </a:p>
          <a:p>
            <a:r>
              <a:rPr lang="de-DE" sz="2400" dirty="0">
                <a:sym typeface="Wingdings" panose="05000000000000000000" pitchFamily="2" charset="2"/>
              </a:rPr>
              <a:t>Stärkung des Gemeinschaftsgefühls</a:t>
            </a:r>
          </a:p>
          <a:p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400" dirty="0">
              <a:sym typeface="Wingdings" panose="05000000000000000000" pitchFamily="2" charset="2"/>
            </a:endParaRPr>
          </a:p>
        </p:txBody>
      </p:sp>
      <p:pic>
        <p:nvPicPr>
          <p:cNvPr id="12290" name="Picture 2" descr="C:\Users\Neli\Desktop\n100dp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240755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4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9499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de-DE" sz="4000" dirty="0">
                <a:latin typeface="+mn-lt"/>
              </a:rPr>
            </a:br>
            <a:r>
              <a:rPr lang="de-DE" sz="3600" dirty="0">
                <a:latin typeface="+mn-lt"/>
              </a:rPr>
              <a:t>3. Unser Weg zum Abitur / Fachabitur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28736"/>
            <a:ext cx="8766332" cy="5289801"/>
          </a:xfrm>
        </p:spPr>
        <p:txBody>
          <a:bodyPr/>
          <a:lstStyle/>
          <a:p>
            <a:pPr>
              <a:buNone/>
            </a:pPr>
            <a:r>
              <a:rPr lang="de-DE" sz="2800" dirty="0">
                <a:latin typeface="+mn-lt"/>
              </a:rPr>
              <a:t>Einführungsphase</a:t>
            </a:r>
            <a:endParaRPr lang="de-DE" sz="2400" dirty="0">
              <a:latin typeface="+mn-lt"/>
            </a:endParaRPr>
          </a:p>
          <a:p>
            <a:endParaRPr lang="de-DE" sz="2800" dirty="0"/>
          </a:p>
          <a:p>
            <a:endParaRPr lang="de-DE" sz="2800" dirty="0"/>
          </a:p>
          <a:p>
            <a:pPr indent="1455738">
              <a:buNone/>
            </a:pPr>
            <a:r>
              <a:rPr lang="de-DE" sz="2800" dirty="0">
                <a:latin typeface="+mn-lt"/>
              </a:rPr>
              <a:t>    Qualifikationsphase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876683" y="1868238"/>
            <a:ext cx="2552309" cy="1060696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85852" y="22024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11/1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14546" y="221116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11/2</a:t>
            </a:r>
          </a:p>
          <a:p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2000232" y="2202412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5400000">
            <a:off x="1572398" y="3143248"/>
            <a:ext cx="85646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feil nach rechts 10"/>
          <p:cNvSpPr/>
          <p:nvPr/>
        </p:nvSpPr>
        <p:spPr>
          <a:xfrm>
            <a:off x="2000232" y="3214686"/>
            <a:ext cx="5214974" cy="1333947"/>
          </a:xfrm>
          <a:prstGeom prst="rightArrow">
            <a:avLst>
              <a:gd name="adj1" fmla="val 50000"/>
              <a:gd name="adj2" fmla="val 8007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 rot="5400000">
            <a:off x="1964513" y="4750603"/>
            <a:ext cx="2357454" cy="1588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3036480" y="4750206"/>
            <a:ext cx="235745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214546" y="37147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11/2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28992" y="37147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12/1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00562" y="37147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12/2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572132" y="37147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13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143108" y="592594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n-lt"/>
              </a:rPr>
              <a:t>Zulassung zur </a:t>
            </a:r>
          </a:p>
          <a:p>
            <a:pPr algn="ctr"/>
            <a:r>
              <a:rPr lang="de-DE" dirty="0">
                <a:latin typeface="+mn-lt"/>
              </a:rPr>
              <a:t>Jahrgangsstufe 12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857884" y="2214554"/>
            <a:ext cx="323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n-lt"/>
              </a:rPr>
              <a:t>Zulassung zur Jahrgangsstufe 13 und zum schriftlichen Abitur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215206" y="3500438"/>
            <a:ext cx="146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+mn-lt"/>
              </a:rPr>
              <a:t>Abitur</a:t>
            </a:r>
          </a:p>
        </p:txBody>
      </p:sp>
      <p:sp>
        <p:nvSpPr>
          <p:cNvPr id="23" name="Rechteck 22"/>
          <p:cNvSpPr/>
          <p:nvPr/>
        </p:nvSpPr>
        <p:spPr>
          <a:xfrm>
            <a:off x="2285984" y="4344423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+mn-lt"/>
              </a:rPr>
              <a:t>Qualifikation Block 1  Zeugnisnoten</a:t>
            </a:r>
          </a:p>
          <a:p>
            <a:endParaRPr lang="de-DE" sz="14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857884" y="5312647"/>
            <a:ext cx="267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Fachhochschulreife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schulischer Teil</a:t>
            </a:r>
          </a:p>
        </p:txBody>
      </p:sp>
      <p:sp>
        <p:nvSpPr>
          <p:cNvPr id="35" name="Rechteck 34"/>
          <p:cNvSpPr/>
          <p:nvPr/>
        </p:nvSpPr>
        <p:spPr>
          <a:xfrm>
            <a:off x="6000760" y="4071942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             Qualifikation</a:t>
            </a:r>
          </a:p>
          <a:p>
            <a:r>
              <a:rPr lang="de-DE" dirty="0">
                <a:latin typeface="+mn-lt"/>
              </a:rPr>
              <a:t>      Block 2</a:t>
            </a:r>
          </a:p>
          <a:p>
            <a:r>
              <a:rPr lang="de-DE" dirty="0">
                <a:latin typeface="+mn-lt"/>
              </a:rPr>
              <a:t>Abiturprüfung</a:t>
            </a:r>
          </a:p>
          <a:p>
            <a:endParaRPr lang="de-DE" dirty="0"/>
          </a:p>
        </p:txBody>
      </p:sp>
      <p:sp>
        <p:nvSpPr>
          <p:cNvPr id="46" name="Pfeil nach rechts 45"/>
          <p:cNvSpPr/>
          <p:nvPr/>
        </p:nvSpPr>
        <p:spPr>
          <a:xfrm>
            <a:off x="2000232" y="5309763"/>
            <a:ext cx="3786214" cy="833881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2214546" y="55599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11/2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428992" y="55599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12/1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4500562" y="55599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12/2</a:t>
            </a:r>
          </a:p>
        </p:txBody>
      </p:sp>
      <p:cxnSp>
        <p:nvCxnSpPr>
          <p:cNvPr id="30" name="Gerade Verbindung 29"/>
          <p:cNvCxnSpPr/>
          <p:nvPr/>
        </p:nvCxnSpPr>
        <p:spPr>
          <a:xfrm rot="5400000">
            <a:off x="5036744" y="3892950"/>
            <a:ext cx="642942" cy="794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46" idx="0"/>
          </p:cNvCxnSpPr>
          <p:nvPr/>
        </p:nvCxnSpPr>
        <p:spPr>
          <a:xfrm rot="16200000" flipH="1" flipV="1">
            <a:off x="4911001" y="5756579"/>
            <a:ext cx="905321" cy="11688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4143372" y="607220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n-lt"/>
              </a:rPr>
              <a:t>Qualifikation für das Fachabitur</a:t>
            </a:r>
          </a:p>
        </p:txBody>
      </p:sp>
      <p:cxnSp>
        <p:nvCxnSpPr>
          <p:cNvPr id="39" name="Gerade Verbindung 38"/>
          <p:cNvCxnSpPr/>
          <p:nvPr/>
        </p:nvCxnSpPr>
        <p:spPr>
          <a:xfrm flipH="1">
            <a:off x="5357818" y="2571744"/>
            <a:ext cx="576064" cy="989078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rot="5400000">
            <a:off x="1429125" y="4857363"/>
            <a:ext cx="114300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1714480" y="5070486"/>
            <a:ext cx="69294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25" y="1589874"/>
            <a:ext cx="1363242" cy="44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6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03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>
                <a:latin typeface="Calibri" pitchFamily="34" charset="0"/>
              </a:rPr>
              <a:t>Die Fachhochschulreife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2800" dirty="0">
                <a:latin typeface="+mn-lt"/>
              </a:rPr>
              <a:t>Abschluss des 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schulischen Teils </a:t>
            </a:r>
            <a:r>
              <a:rPr lang="de-DE" sz="2800" dirty="0">
                <a:latin typeface="+mn-lt"/>
              </a:rPr>
              <a:t>der  Fachhochschulreife nach Ende von Klasse 12</a:t>
            </a:r>
          </a:p>
          <a:p>
            <a:r>
              <a:rPr lang="de-DE" sz="2800" dirty="0">
                <a:latin typeface="+mn-lt"/>
              </a:rPr>
              <a:t>Zum Erreichen der Fachhochschulreife muss anschließend ein 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praktischer Teil </a:t>
            </a:r>
            <a:r>
              <a:rPr lang="de-DE" sz="2800" dirty="0">
                <a:latin typeface="+mn-lt"/>
              </a:rPr>
              <a:t>absolviert werden (Praktikum, FSJ, </a:t>
            </a:r>
            <a:r>
              <a:rPr lang="de-DE" sz="2800" dirty="0" err="1">
                <a:latin typeface="+mn-lt"/>
              </a:rPr>
              <a:t>BfD</a:t>
            </a:r>
            <a:r>
              <a:rPr lang="de-DE" sz="2800" dirty="0">
                <a:latin typeface="+mn-lt"/>
              </a:rPr>
              <a:t>, Berufsausbildung).</a:t>
            </a:r>
          </a:p>
          <a:p>
            <a:r>
              <a:rPr lang="de-DE" sz="2800" dirty="0">
                <a:latin typeface="+mn-lt"/>
              </a:rPr>
              <a:t>Schulabschluss erfolgt über eine 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Qualifikation</a:t>
            </a:r>
            <a:r>
              <a:rPr lang="de-DE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2800" dirty="0">
                <a:latin typeface="+mn-lt"/>
              </a:rPr>
              <a:t>und </a:t>
            </a:r>
            <a:r>
              <a:rPr lang="de-DE" sz="2800" u="sng" dirty="0">
                <a:latin typeface="+mn-lt"/>
              </a:rPr>
              <a:t>nicht</a:t>
            </a:r>
            <a:r>
              <a:rPr lang="de-DE" sz="2800" dirty="0">
                <a:latin typeface="+mn-lt"/>
              </a:rPr>
              <a:t> über eine spezielle Prüfung </a:t>
            </a:r>
          </a:p>
          <a:p>
            <a:r>
              <a:rPr lang="de-DE" sz="2800" dirty="0">
                <a:latin typeface="+mn-lt"/>
              </a:rPr>
              <a:t>Qualifikation über die Zeugnisnoten in zwei aufeinander folgenden Halbjahren: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A) 11/2 und 12/1        </a:t>
            </a:r>
            <a:r>
              <a:rPr lang="de-DE" sz="2800" u="sng" dirty="0">
                <a:latin typeface="+mn-lt"/>
              </a:rPr>
              <a:t>oder</a:t>
            </a:r>
            <a:r>
              <a:rPr lang="de-DE" sz="2800" dirty="0">
                <a:latin typeface="+mn-lt"/>
              </a:rPr>
              <a:t>         B) 12/1 und 12/2</a:t>
            </a:r>
          </a:p>
          <a:p>
            <a:endParaRPr lang="de-DE" sz="2800" dirty="0"/>
          </a:p>
        </p:txBody>
      </p:sp>
      <p:pic>
        <p:nvPicPr>
          <p:cNvPr id="14338" name="Picture 2" descr="C:\Users\Neli\Desktop\n100dpi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77149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911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3200">
                <a:latin typeface="+mn-lt"/>
              </a:rPr>
              <a:t>Die Fachhochschulreife </a:t>
            </a:r>
            <a:br>
              <a:rPr lang="de-DE" sz="3200">
                <a:latin typeface="+mn-lt"/>
              </a:rPr>
            </a:br>
            <a:r>
              <a:rPr lang="de-DE" sz="3200">
                <a:latin typeface="+mn-lt"/>
              </a:rPr>
              <a:t>Bedingungen für die Qualifikation</a:t>
            </a: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de-DE" sz="2800">
                <a:latin typeface="+mn-lt"/>
              </a:rPr>
              <a:t>Einbringen von: 	je zwei Kursen in zwei Leistungsfächern </a:t>
            </a:r>
          </a:p>
          <a:p>
            <a:pPr>
              <a:buNone/>
            </a:pPr>
            <a:r>
              <a:rPr lang="de-DE" sz="2800">
                <a:latin typeface="+mn-lt"/>
              </a:rPr>
              <a:t>				und 11 Grundkursen</a:t>
            </a:r>
          </a:p>
          <a:p>
            <a:pPr marL="457200" indent="-457200"/>
            <a:r>
              <a:rPr lang="de-DE" sz="2400">
                <a:solidFill>
                  <a:srgbClr val="000000"/>
                </a:solidFill>
                <a:latin typeface="+mn-lt"/>
              </a:rPr>
              <a:t>darunter jeweils 2 Kurse in:</a:t>
            </a:r>
          </a:p>
          <a:p>
            <a:pPr marL="857250" lvl="1" indent="-457200"/>
            <a:r>
              <a:rPr lang="de-DE" sz="2000">
                <a:solidFill>
                  <a:srgbClr val="000000"/>
                </a:solidFill>
                <a:latin typeface="+mn-lt"/>
              </a:rPr>
              <a:t>Deutsch,</a:t>
            </a:r>
          </a:p>
          <a:p>
            <a:pPr marL="857250" lvl="1" indent="-457200"/>
            <a:r>
              <a:rPr lang="de-DE" sz="2000">
                <a:solidFill>
                  <a:srgbClr val="000000"/>
                </a:solidFill>
                <a:latin typeface="+mn-lt"/>
              </a:rPr>
              <a:t>einer verpflichtenden Fremdsprache,</a:t>
            </a:r>
          </a:p>
          <a:p>
            <a:pPr marL="857250" lvl="1" indent="-457200"/>
            <a:r>
              <a:rPr lang="de-DE" sz="2000">
                <a:solidFill>
                  <a:srgbClr val="000000"/>
                </a:solidFill>
                <a:latin typeface="+mn-lt"/>
              </a:rPr>
              <a:t>einem gesellschaftswissenschaftlichen Fach,</a:t>
            </a:r>
          </a:p>
          <a:p>
            <a:pPr marL="857250" lvl="1" indent="-457200"/>
            <a:r>
              <a:rPr lang="de-DE" sz="2000">
                <a:solidFill>
                  <a:srgbClr val="000000"/>
                </a:solidFill>
                <a:latin typeface="+mn-lt"/>
              </a:rPr>
              <a:t>Mathematik und</a:t>
            </a:r>
          </a:p>
          <a:p>
            <a:pPr marL="857250" lvl="1" indent="-457200"/>
            <a:r>
              <a:rPr lang="de-DE" sz="2000">
                <a:solidFill>
                  <a:srgbClr val="000000"/>
                </a:solidFill>
                <a:latin typeface="+mn-lt"/>
              </a:rPr>
              <a:t>einer Naturwissenschaft.</a:t>
            </a:r>
          </a:p>
          <a:p>
            <a:pPr marL="457200" indent="-457200"/>
            <a:r>
              <a:rPr lang="de-DE" sz="2400">
                <a:solidFill>
                  <a:srgbClr val="000000"/>
                </a:solidFill>
                <a:latin typeface="+mn-lt"/>
              </a:rPr>
              <a:t>in neun der 15 Kurse mindestens 5 Punkte,</a:t>
            </a:r>
            <a:br>
              <a:rPr lang="de-DE" sz="2400">
                <a:solidFill>
                  <a:srgbClr val="000000"/>
                </a:solidFill>
                <a:latin typeface="+mn-lt"/>
              </a:rPr>
            </a:br>
            <a:r>
              <a:rPr lang="de-DE" sz="2400">
                <a:solidFill>
                  <a:srgbClr val="000000"/>
                </a:solidFill>
                <a:latin typeface="+mn-lt"/>
              </a:rPr>
              <a:t>darunter mindestens zwei LK-Halbjahre</a:t>
            </a:r>
          </a:p>
          <a:p>
            <a:pPr marL="457200" indent="-457200"/>
            <a:r>
              <a:rPr lang="de-DE" sz="2400">
                <a:solidFill>
                  <a:srgbClr val="000000"/>
                </a:solidFill>
                <a:latin typeface="+mn-lt"/>
              </a:rPr>
              <a:t>in den Leistungskursen mind. 40 Punkte (zweifache Wertung)</a:t>
            </a:r>
            <a:r>
              <a:rPr lang="de-DE" sz="2400">
                <a:solidFill>
                  <a:srgbClr val="000000"/>
                </a:solidFill>
              </a:rPr>
              <a:t> </a:t>
            </a:r>
          </a:p>
          <a:p>
            <a:pPr marL="457200" indent="-457200"/>
            <a:r>
              <a:rPr lang="de-DE" sz="2400">
                <a:solidFill>
                  <a:srgbClr val="000000"/>
                </a:solidFill>
                <a:latin typeface="+mn-lt"/>
              </a:rPr>
              <a:t>Gesamtsumme aller Kurse: mindestens 95 Punkte</a:t>
            </a:r>
          </a:p>
          <a:p>
            <a:pPr marL="457200" indent="-457200">
              <a:buNone/>
            </a:pPr>
            <a:endParaRPr lang="de-DE" sz="2400" dirty="0">
              <a:latin typeface="+mn-lt"/>
            </a:endParaRPr>
          </a:p>
        </p:txBody>
      </p:sp>
      <p:pic>
        <p:nvPicPr>
          <p:cNvPr id="15362" name="Picture 2" descr="C:\Users\Neli\Desktop\n100dp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9433"/>
            <a:ext cx="2240755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356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4690864" cy="482453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600" dirty="0"/>
              <a:t>Sprachlich-literarisches </a:t>
            </a:r>
          </a:p>
          <a:p>
            <a:pPr marL="0" indent="0">
              <a:buNone/>
            </a:pPr>
            <a:r>
              <a:rPr lang="de-DE" sz="2600" dirty="0"/>
              <a:t>Aufgabenfeld:			</a:t>
            </a:r>
          </a:p>
          <a:p>
            <a:r>
              <a:rPr lang="de-DE" sz="2000" dirty="0"/>
              <a:t>Deutsch</a:t>
            </a:r>
          </a:p>
          <a:p>
            <a:r>
              <a:rPr lang="de-DE" sz="2000" dirty="0"/>
              <a:t>Englisch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600" dirty="0"/>
              <a:t>Mathematisch-naturwissenschaftliches </a:t>
            </a:r>
          </a:p>
          <a:p>
            <a:pPr marL="0" indent="0">
              <a:buNone/>
            </a:pPr>
            <a:r>
              <a:rPr lang="de-DE" sz="2600" dirty="0"/>
              <a:t>Aufgabenfeld</a:t>
            </a:r>
          </a:p>
          <a:p>
            <a:r>
              <a:rPr lang="de-DE" sz="2000" dirty="0"/>
              <a:t>Mathematik</a:t>
            </a:r>
          </a:p>
          <a:p>
            <a:r>
              <a:rPr lang="de-DE" sz="2000" dirty="0"/>
              <a:t>Biologie</a:t>
            </a:r>
          </a:p>
          <a:p>
            <a:pPr marL="457200" lvl="1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600" dirty="0"/>
              <a:t>Gesellschaftswissenschaftliches </a:t>
            </a:r>
          </a:p>
          <a:p>
            <a:pPr marL="0" indent="0">
              <a:buNone/>
            </a:pPr>
            <a:r>
              <a:rPr lang="de-DE" sz="2600" dirty="0"/>
              <a:t>Aufgabenfeld</a:t>
            </a:r>
          </a:p>
          <a:p>
            <a:r>
              <a:rPr lang="de-DE" sz="2000" dirty="0"/>
              <a:t>Erdkunde</a:t>
            </a:r>
          </a:p>
          <a:p>
            <a:r>
              <a:rPr lang="de-DE" sz="2000" dirty="0"/>
              <a:t>Geschichte</a:t>
            </a:r>
          </a:p>
          <a:p>
            <a:r>
              <a:rPr lang="de-DE" sz="2000" dirty="0"/>
              <a:t>Sozialkunde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03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4. Unsere Leistungskurse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64088" y="1700808"/>
            <a:ext cx="3312368" cy="95410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2100" dirty="0">
                <a:solidFill>
                  <a:schemeClr val="bg1"/>
                </a:solidFill>
              </a:rPr>
              <a:t>„Besonderer“ Leistungskurs:</a:t>
            </a:r>
          </a:p>
          <a:p>
            <a:endParaRPr lang="de-D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bg1"/>
                </a:solidFill>
              </a:rPr>
              <a:t>Sport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3820" y="3188875"/>
            <a:ext cx="3282636" cy="2585323"/>
          </a:xfrm>
          <a:prstGeom prst="rect">
            <a:avLst/>
          </a:prstGeom>
          <a:solidFill>
            <a:srgbClr val="FDED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Die Schüler wählen drei Leistungsfächer, die mindestens zwei verschiedenen Aufgabenfeldern angehören müssen.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Alle drei Leistungsfächer werden im schriftlichen Abitur geprüft.</a:t>
            </a:r>
          </a:p>
        </p:txBody>
      </p:sp>
      <p:pic>
        <p:nvPicPr>
          <p:cNvPr id="16386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72" y="5949280"/>
            <a:ext cx="1502331" cy="4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/>
              <a:t>Leistungskurs </a:t>
            </a:r>
            <a:br>
              <a:rPr lang="de-DE" sz="3600" dirty="0"/>
            </a:br>
            <a:r>
              <a:rPr lang="de-DE" sz="3600" dirty="0"/>
              <a:t>Gesellschaftswissenschaft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252616"/>
              </p:ext>
            </p:extLst>
          </p:nvPr>
        </p:nvGraphicFramePr>
        <p:xfrm>
          <a:off x="467544" y="1772815"/>
          <a:ext cx="8229600" cy="441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Geschichte</a:t>
                      </a:r>
                    </a:p>
                    <a:p>
                      <a:r>
                        <a:rPr lang="de-DE" dirty="0"/>
                        <a:t>vierstündig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Geographie</a:t>
                      </a:r>
                    </a:p>
                    <a:p>
                      <a:r>
                        <a:rPr lang="de-DE" dirty="0"/>
                        <a:t>vierstündig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Sozialkunde</a:t>
                      </a:r>
                    </a:p>
                    <a:p>
                      <a:r>
                        <a:rPr lang="de-DE" dirty="0"/>
                        <a:t>vierstündig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1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2-stündiges Grundfach:</a:t>
                      </a:r>
                    </a:p>
                    <a:p>
                      <a:r>
                        <a:rPr lang="de-DE" dirty="0"/>
                        <a:t>Sozialkunde/Erdkunde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2-stündiges Grundfach:</a:t>
                      </a:r>
                    </a:p>
                    <a:p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2-stündiges Grundfach:</a:t>
                      </a:r>
                    </a:p>
                    <a:p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r>
                        <a:rPr lang="de-DE" dirty="0"/>
                        <a:t>11/1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Sozialkunde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de-DE" dirty="0"/>
                        <a:t>11/2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Sozialkunde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Geschichte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r>
                        <a:rPr lang="de-DE" dirty="0"/>
                        <a:t>12/1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Erdkunde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Geschichte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019">
                <a:tc>
                  <a:txBody>
                    <a:bodyPr/>
                    <a:lstStyle/>
                    <a:p>
                      <a:r>
                        <a:rPr lang="de-DE" dirty="0"/>
                        <a:t>12/2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Erdkunde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19">
                <a:tc>
                  <a:txBody>
                    <a:bodyPr/>
                    <a:lstStyle/>
                    <a:p>
                      <a:r>
                        <a:rPr lang="de-D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Sozialkunde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Geschichte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410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32861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4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03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>
                <a:latin typeface="+mn-lt"/>
              </a:rPr>
              <a:t>Leistungskurs Sport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8363272" cy="4525963"/>
          </a:xfrm>
        </p:spPr>
        <p:txBody>
          <a:bodyPr/>
          <a:lstStyle/>
          <a:p>
            <a:pPr>
              <a:buNone/>
              <a:tabLst>
                <a:tab pos="5029200" algn="l"/>
              </a:tabLst>
            </a:pPr>
            <a:r>
              <a:rPr lang="de-DE" u="sng" dirty="0">
                <a:latin typeface="+mn-lt"/>
              </a:rPr>
              <a:t>Theorie 3 Stunden</a:t>
            </a:r>
            <a:r>
              <a:rPr lang="de-DE" dirty="0">
                <a:latin typeface="+mn-lt"/>
              </a:rPr>
              <a:t>	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		</a:t>
            </a:r>
          </a:p>
          <a:p>
            <a:pPr>
              <a:buNone/>
              <a:tabLst>
                <a:tab pos="5029200" algn="l"/>
              </a:tabLst>
            </a:pPr>
            <a:r>
              <a:rPr lang="de-DE" dirty="0"/>
              <a:t>			</a:t>
            </a:r>
            <a:r>
              <a:rPr lang="de-DE" u="sng" dirty="0"/>
              <a:t>Praxis</a:t>
            </a:r>
          </a:p>
          <a:p>
            <a:pPr>
              <a:buNone/>
              <a:tabLst>
                <a:tab pos="5029200" algn="l"/>
              </a:tabLst>
            </a:pPr>
            <a:r>
              <a:rPr lang="de-DE" dirty="0"/>
              <a:t>			</a:t>
            </a:r>
            <a:r>
              <a:rPr lang="de-DE" u="sng" dirty="0"/>
              <a:t>4 Stunden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119530009"/>
              </p:ext>
            </p:extLst>
          </p:nvPr>
        </p:nvGraphicFramePr>
        <p:xfrm>
          <a:off x="1668016" y="1916832"/>
          <a:ext cx="556828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043609" y="2132856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n-lt"/>
              </a:rPr>
              <a:t>„sonstige </a:t>
            </a:r>
          </a:p>
          <a:p>
            <a:r>
              <a:rPr lang="de-DE" sz="2800" dirty="0">
                <a:latin typeface="+mn-lt"/>
              </a:rPr>
              <a:t>Leistungen“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19529" y="4696553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u="sng" dirty="0">
                <a:latin typeface="+mn-lt"/>
              </a:rPr>
              <a:t>Klausur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7584" y="5229200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>
              <a:buFont typeface="Arial" pitchFamily="34" charset="0"/>
              <a:buChar char="•"/>
            </a:pPr>
            <a:endParaRPr lang="de-DE" sz="2800" dirty="0">
              <a:latin typeface="+mn-lt"/>
            </a:endParaRPr>
          </a:p>
          <a:p>
            <a:pPr marL="442913" indent="-442913" algn="ctr">
              <a:buFont typeface="Arial" pitchFamily="34" charset="0"/>
              <a:buChar char="•"/>
            </a:pPr>
            <a:r>
              <a:rPr lang="de-DE" sz="2800" dirty="0">
                <a:latin typeface="+mn-lt"/>
              </a:rPr>
              <a:t>zusätzlich  zwei Wochenstunden</a:t>
            </a:r>
          </a:p>
          <a:p>
            <a:pPr marL="442913" indent="-442913" algn="ctr">
              <a:buFont typeface="Arial" pitchFamily="34" charset="0"/>
              <a:buChar char="•"/>
            </a:pPr>
            <a:r>
              <a:rPr lang="de-DE" sz="2800" dirty="0">
                <a:latin typeface="+mn-lt"/>
              </a:rPr>
              <a:t>zusätzliches mündliches Prüfungsfach</a:t>
            </a:r>
            <a:br>
              <a:rPr lang="de-DE" sz="2800" dirty="0">
                <a:latin typeface="+mn-lt"/>
              </a:rPr>
            </a:br>
            <a:endParaRPr lang="de-DE" sz="2800" dirty="0">
              <a:latin typeface="+mn-lt"/>
            </a:endParaRPr>
          </a:p>
        </p:txBody>
      </p:sp>
      <p:pic>
        <p:nvPicPr>
          <p:cNvPr id="18434" name="Picture 2" descr="C:\Users\Neli\Desktop\n100dpi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576446" cy="51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333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32040" y="1680611"/>
            <a:ext cx="2067198" cy="1185245"/>
          </a:xfrm>
        </p:spPr>
        <p:txBody>
          <a:bodyPr>
            <a:normAutofit/>
          </a:bodyPr>
          <a:lstStyle/>
          <a:p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4432" r="2674" b="5816"/>
          <a:stretch/>
        </p:blipFill>
        <p:spPr>
          <a:xfrm>
            <a:off x="244928" y="1915341"/>
            <a:ext cx="4934376" cy="338001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88" y="2928212"/>
            <a:ext cx="3639984" cy="330390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4498" y="1225422"/>
            <a:ext cx="2383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de-DE" sz="13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de-DE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Fächerkombinationen</a:t>
            </a:r>
            <a:endParaRPr lang="de-DE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5EE9F51-52C2-4A77-AE07-DA8E52C6118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58034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Leistungskurs Bildende Kunst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10506" b="14750"/>
          <a:stretch/>
        </p:blipFill>
        <p:spPr>
          <a:xfrm>
            <a:off x="7079080" y="1384390"/>
            <a:ext cx="1392905" cy="1392103"/>
          </a:xfrm>
          <a:prstGeom prst="rect">
            <a:avLst/>
          </a:prstGeom>
        </p:spPr>
      </p:pic>
      <p:pic>
        <p:nvPicPr>
          <p:cNvPr id="11" name="Picture 2" descr="C:\Users\Neli\Desktop\n100dpilogo.png">
            <a:extLst>
              <a:ext uri="{FF2B5EF4-FFF2-40B4-BE49-F238E27FC236}">
                <a16:creationId xmlns:a16="http://schemas.microsoft.com/office/drawing/2014/main" id="{A1E58A8A-AE82-4F9B-8BC8-1AD3B97F1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3635"/>
            <a:ext cx="110718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9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1.  Unser pädagogisches Grundverständnis</a:t>
            </a:r>
          </a:p>
          <a:p>
            <a:pPr marL="0" indent="0">
              <a:buNone/>
            </a:pPr>
            <a:r>
              <a:rPr lang="de-DE" dirty="0"/>
              <a:t>2.  Pädagogische und methodische 	Schwerpunkte</a:t>
            </a:r>
          </a:p>
          <a:p>
            <a:pPr marL="0" indent="0">
              <a:buNone/>
            </a:pPr>
            <a:r>
              <a:rPr lang="de-DE" dirty="0"/>
              <a:t>3.  Unser Weg zum Abitur/Fachabitur</a:t>
            </a:r>
          </a:p>
          <a:p>
            <a:pPr marL="0" indent="0">
              <a:buNone/>
            </a:pPr>
            <a:r>
              <a:rPr lang="de-DE" dirty="0"/>
              <a:t>4.  Unsere Kursangebote </a:t>
            </a:r>
          </a:p>
          <a:p>
            <a:pPr marL="0" indent="0">
              <a:buNone/>
            </a:pPr>
            <a:r>
              <a:rPr lang="de-DE" dirty="0"/>
              <a:t>5.  Wahl der Fächerkombinationen</a:t>
            </a:r>
          </a:p>
          <a:p>
            <a:pPr marL="0" indent="0">
              <a:buNone/>
            </a:pPr>
            <a:r>
              <a:rPr lang="de-DE" dirty="0"/>
              <a:t>6.  Besondere Regelungen für Fremdsprachen </a:t>
            </a:r>
          </a:p>
          <a:p>
            <a:pPr marL="0" indent="0">
              <a:buNone/>
            </a:pPr>
            <a:r>
              <a:rPr lang="de-DE" dirty="0"/>
              <a:t>7.  Übergangsberechtigungen</a:t>
            </a:r>
          </a:p>
          <a:p>
            <a:pPr marL="0" indent="0">
              <a:buNone/>
            </a:pPr>
            <a:r>
              <a:rPr lang="de-DE" dirty="0"/>
              <a:t>8.  Termine</a:t>
            </a:r>
          </a:p>
          <a:p>
            <a:endParaRPr lang="de-DE" dirty="0"/>
          </a:p>
        </p:txBody>
      </p:sp>
      <p:pic>
        <p:nvPicPr>
          <p:cNvPr id="3074" name="Picture 2" descr="C:\Users\Neli\Desktop\n100dp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240756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34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669" y="1145285"/>
            <a:ext cx="5701937" cy="1246832"/>
          </a:xfrm>
        </p:spPr>
        <p:txBody>
          <a:bodyPr>
            <a:noAutofit/>
          </a:bodyPr>
          <a:lstStyle/>
          <a:p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FORMULIEREN – ANWENDEN – ERFAHREN – BEGREIFEN </a:t>
            </a:r>
            <a:br>
              <a:rPr lang="de-DE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immer in Verbindung </a:t>
            </a: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anschaulicher PRAXIS</a:t>
            </a:r>
            <a:br>
              <a:rPr lang="de-DE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96910" y="2392117"/>
            <a:ext cx="3987437" cy="3882418"/>
          </a:xfrm>
          <a:ln w="28575">
            <a:solidFill>
              <a:schemeClr val="tx1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KURSARBEITEN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Theorie in Kombination mit Praxisanteil: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von Kunstwerken im Zusammenhang der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Kunstgeschichte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bis in die moderne,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Zeit – verbunden mit einer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praktischen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Leistung zum Thema möglich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Planung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(als theoretischer Anteil) und Durchführung (als praktischer Anteil) von Projekten: Interviews mit Betrachtern/Publikum und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Veröffentlichung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Ergebnisse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Gesetze der Wahrnehmung und Bildsprache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Deutung von Kunstwerken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Architektur – Design – Medien (Fotografie …)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Kunst und Gesellschaft – Kunst und Sinn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261758" y="1366702"/>
            <a:ext cx="2321921" cy="44250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               </a:t>
            </a:r>
          </a:p>
          <a:p>
            <a:pPr marL="0" indent="0">
              <a:buNone/>
            </a:pPr>
            <a:r>
              <a:rPr lang="de-DE" b="1" dirty="0"/>
              <a:t>	     Land-Art</a:t>
            </a:r>
            <a:r>
              <a:rPr lang="de-DE" dirty="0"/>
              <a:t>    </a:t>
            </a:r>
          </a:p>
          <a:p>
            <a:pPr marL="0" indent="0">
              <a:buNone/>
            </a:pPr>
            <a:endParaRPr lang="de-DE" sz="195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de-DE" sz="15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       … nicht nur</a:t>
            </a:r>
          </a:p>
          <a:p>
            <a:pPr marL="0" indent="0">
              <a:buNone/>
            </a:pPr>
            <a:r>
              <a:rPr lang="de-DE" sz="15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    malen</a:t>
            </a:r>
          </a:p>
          <a:p>
            <a:pPr marL="0" indent="0">
              <a:buNone/>
            </a:pPr>
            <a:r>
              <a:rPr lang="de-DE" sz="15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   und zeichnen 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        Installation</a:t>
            </a:r>
          </a:p>
          <a:p>
            <a:pPr marL="0" indent="0">
              <a:buNone/>
            </a:pPr>
            <a:endParaRPr lang="de-DE" sz="1650" dirty="0"/>
          </a:p>
          <a:p>
            <a:pPr marL="0" indent="0">
              <a:buNone/>
            </a:pPr>
            <a:endParaRPr lang="de-DE" sz="165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de-DE" sz="165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… experimentieren</a:t>
            </a:r>
          </a:p>
          <a:p>
            <a:pPr marL="0" indent="0">
              <a:buNone/>
            </a:pPr>
            <a:endParaRPr lang="de-DE" b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de-DE" b="1" dirty="0"/>
              <a:t>	   Moderne         	   Plastik         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16" y="1115893"/>
            <a:ext cx="2573854" cy="12011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t="6850" b="7558"/>
          <a:stretch/>
        </p:blipFill>
        <p:spPr>
          <a:xfrm>
            <a:off x="6243776" y="2400137"/>
            <a:ext cx="2769594" cy="18089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7587" r="6267" b="13265"/>
          <a:stretch/>
        </p:blipFill>
        <p:spPr>
          <a:xfrm>
            <a:off x="6651574" y="4292174"/>
            <a:ext cx="2361797" cy="1499553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1702846-5B9B-4F2C-BC45-AB7F35DC4F5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367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Leistungskurs Bildende Kunst</a:t>
            </a:r>
          </a:p>
        </p:txBody>
      </p:sp>
      <p:pic>
        <p:nvPicPr>
          <p:cNvPr id="12" name="Picture 2" descr="C:\Users\Neli\Desktop\n100dpilogo.png">
            <a:extLst>
              <a:ext uri="{FF2B5EF4-FFF2-40B4-BE49-F238E27FC236}">
                <a16:creationId xmlns:a16="http://schemas.microsoft.com/office/drawing/2014/main" id="{DDA3C116-6D8B-4F78-9BD7-5F9FC50A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3003"/>
            <a:ext cx="110718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7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>
                <a:latin typeface="+mn-lt"/>
              </a:rPr>
              <a:t>5. Wahl der Fächerkombinationen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846686"/>
              </p:ext>
            </p:extLst>
          </p:nvPr>
        </p:nvGraphicFramePr>
        <p:xfrm>
          <a:off x="422877" y="1554288"/>
          <a:ext cx="4032448" cy="4327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Kombin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Nr. </a:t>
                      </a: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libri"/>
                          <a:ea typeface="Calibri"/>
                          <a:cs typeface="Times New Roman"/>
                        </a:rPr>
                        <a:t>Leistungskurse</a:t>
                      </a: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 LK</a:t>
                      </a: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 LK</a:t>
                      </a: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 LK</a:t>
                      </a: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Englisch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Mathe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Deutsch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Englisch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Biologie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Deutsch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Englisch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Deutsch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latin typeface="Calibri"/>
                        </a:rPr>
                        <a:t>Ek</a:t>
                      </a:r>
                      <a:r>
                        <a:rPr lang="de-DE" sz="1600" dirty="0">
                          <a:latin typeface="Calibri"/>
                        </a:rPr>
                        <a:t>/</a:t>
                      </a:r>
                      <a:r>
                        <a:rPr lang="de-DE" sz="1600" dirty="0" err="1">
                          <a:latin typeface="Calibri"/>
                        </a:rPr>
                        <a:t>Sk</a:t>
                      </a:r>
                      <a:r>
                        <a:rPr lang="de-DE" sz="1600" dirty="0">
                          <a:latin typeface="Calibri"/>
                        </a:rPr>
                        <a:t>/G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Englisch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Mathe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Biologie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Englisch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Mathe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latin typeface="+mn-lt"/>
                        </a:rPr>
                        <a:t>Ek</a:t>
                      </a:r>
                      <a:r>
                        <a:rPr lang="de-DE" sz="1600" dirty="0">
                          <a:latin typeface="+mn-lt"/>
                        </a:rPr>
                        <a:t>/</a:t>
                      </a:r>
                      <a:r>
                        <a:rPr lang="de-DE" sz="1600" dirty="0" err="1">
                          <a:latin typeface="+mn-lt"/>
                        </a:rPr>
                        <a:t>Sk</a:t>
                      </a:r>
                      <a:r>
                        <a:rPr lang="de-DE" sz="1600" dirty="0">
                          <a:latin typeface="+mn-lt"/>
                        </a:rPr>
                        <a:t>/G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Englisch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Biologie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latin typeface="+mn-lt"/>
                        </a:rPr>
                        <a:t>Ek</a:t>
                      </a:r>
                      <a:r>
                        <a:rPr lang="de-DE" sz="1600" dirty="0">
                          <a:latin typeface="+mn-lt"/>
                        </a:rPr>
                        <a:t>/</a:t>
                      </a:r>
                      <a:r>
                        <a:rPr lang="de-DE" sz="1600" dirty="0" err="1">
                          <a:latin typeface="+mn-lt"/>
                        </a:rPr>
                        <a:t>Sk</a:t>
                      </a:r>
                      <a:r>
                        <a:rPr lang="de-DE" sz="1600" dirty="0">
                          <a:latin typeface="+mn-lt"/>
                        </a:rPr>
                        <a:t>/G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Mathe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Biologie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Deutsch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732183"/>
              </p:ext>
            </p:extLst>
          </p:nvPr>
        </p:nvGraphicFramePr>
        <p:xfrm>
          <a:off x="4688677" y="1554288"/>
          <a:ext cx="3960439" cy="429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Kombin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Nr. </a:t>
                      </a: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libri"/>
                          <a:ea typeface="Calibri"/>
                          <a:cs typeface="Times New Roman"/>
                        </a:rPr>
                        <a:t>Leistungskurse</a:t>
                      </a: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 LK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 LK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 LK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Mathe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Biologie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latin typeface="+mn-lt"/>
                        </a:rPr>
                        <a:t>Ek</a:t>
                      </a:r>
                      <a:r>
                        <a:rPr lang="de-DE" sz="1600" dirty="0">
                          <a:latin typeface="+mn-lt"/>
                        </a:rPr>
                        <a:t>/</a:t>
                      </a:r>
                      <a:r>
                        <a:rPr lang="de-DE" sz="1600" dirty="0" err="1">
                          <a:latin typeface="+mn-lt"/>
                        </a:rPr>
                        <a:t>Sk</a:t>
                      </a:r>
                      <a:r>
                        <a:rPr lang="de-DE" sz="1600" dirty="0">
                          <a:latin typeface="+mn-lt"/>
                        </a:rPr>
                        <a:t>/G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Mathe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Biologie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latin typeface="+mn-lt"/>
                        </a:rPr>
                        <a:t>Ek</a:t>
                      </a:r>
                      <a:r>
                        <a:rPr lang="de-DE" sz="1600" dirty="0">
                          <a:latin typeface="+mn-lt"/>
                        </a:rPr>
                        <a:t>/</a:t>
                      </a:r>
                      <a:r>
                        <a:rPr lang="de-DE" sz="1600" dirty="0" err="1">
                          <a:latin typeface="+mn-lt"/>
                        </a:rPr>
                        <a:t>Sk</a:t>
                      </a:r>
                      <a:r>
                        <a:rPr lang="de-DE" sz="1600" dirty="0">
                          <a:latin typeface="+mn-lt"/>
                        </a:rPr>
                        <a:t>/G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Biologie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Deutsch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latin typeface="+mn-lt"/>
                        </a:rPr>
                        <a:t>Ek</a:t>
                      </a:r>
                      <a:r>
                        <a:rPr lang="de-DE" sz="1600" dirty="0">
                          <a:latin typeface="+mn-lt"/>
                        </a:rPr>
                        <a:t>/</a:t>
                      </a:r>
                      <a:r>
                        <a:rPr lang="de-DE" sz="1600" dirty="0" err="1">
                          <a:latin typeface="+mn-lt"/>
                        </a:rPr>
                        <a:t>Sk</a:t>
                      </a:r>
                      <a:r>
                        <a:rPr lang="de-DE" sz="1600" dirty="0">
                          <a:latin typeface="+mn-lt"/>
                        </a:rPr>
                        <a:t>/G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Englisch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Mathe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Sport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23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Englisch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Biologie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Sport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26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Mathe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Deutsch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Sport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29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+mn-lt"/>
                        </a:rPr>
                        <a:t>Biologie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+mn-lt"/>
                        </a:rPr>
                        <a:t>Deutsch</a:t>
                      </a:r>
                      <a:endParaRPr lang="de-DE" sz="1600" dirty="0"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libri"/>
                        </a:rPr>
                        <a:t>Sport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14865" y="60932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    =&gt; Insgesamt sind somit 26 verschiedene Leistungskurskombinationen möglich </a:t>
            </a:r>
          </a:p>
          <a:p>
            <a:r>
              <a:rPr lang="de-DE" b="1" dirty="0">
                <a:solidFill>
                  <a:srgbClr val="C00000"/>
                </a:solidFill>
              </a:rPr>
              <a:t>         (mit BK_LK 30!)</a:t>
            </a:r>
          </a:p>
        </p:txBody>
      </p:sp>
      <p:pic>
        <p:nvPicPr>
          <p:cNvPr id="19458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16" y="645707"/>
            <a:ext cx="841521" cy="2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20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>
                <a:latin typeface="+mn-lt"/>
              </a:rPr>
              <a:t>Unsere Grundkurse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28596" y="1357298"/>
            <a:ext cx="4214842" cy="1999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r>
              <a:rPr lang="de-DE" sz="2600" u="sng" dirty="0">
                <a:solidFill>
                  <a:schemeClr val="tx1"/>
                </a:solidFill>
              </a:rPr>
              <a:t>Sprachlich-literarisches Aufgabenfeld</a:t>
            </a:r>
          </a:p>
          <a:p>
            <a:pPr marL="324000" lvl="2" indent="-285750">
              <a:buFont typeface="Arial" pitchFamily="34" charset="0"/>
              <a:buChar char="•"/>
            </a:pPr>
            <a:r>
              <a:rPr lang="de-DE" sz="1900" dirty="0">
                <a:solidFill>
                  <a:schemeClr val="tx1"/>
                </a:solidFill>
              </a:rPr>
              <a:t>Deutsch</a:t>
            </a:r>
          </a:p>
          <a:p>
            <a:pPr marL="324000" lvl="2" indent="-285750">
              <a:buFont typeface="Arial" pitchFamily="34" charset="0"/>
              <a:buChar char="•"/>
            </a:pPr>
            <a:r>
              <a:rPr lang="de-DE" sz="1900" dirty="0">
                <a:solidFill>
                  <a:schemeClr val="tx1"/>
                </a:solidFill>
              </a:rPr>
              <a:t>Englisch</a:t>
            </a:r>
          </a:p>
          <a:p>
            <a:pPr marL="324000" lvl="2" indent="-285750">
              <a:buFont typeface="Arial" pitchFamily="34" charset="0"/>
              <a:buChar char="•"/>
            </a:pPr>
            <a:r>
              <a:rPr lang="de-DE" sz="1900" dirty="0">
                <a:solidFill>
                  <a:schemeClr val="tx1"/>
                </a:solidFill>
              </a:rPr>
              <a:t>Französisch Anfänger und </a:t>
            </a:r>
            <a:r>
              <a:rPr lang="de-DE" sz="1900" dirty="0" err="1">
                <a:solidFill>
                  <a:schemeClr val="tx1"/>
                </a:solidFill>
              </a:rPr>
              <a:t>Fortgeschr</a:t>
            </a:r>
            <a:r>
              <a:rPr lang="de-DE" sz="1900" dirty="0">
                <a:solidFill>
                  <a:schemeClr val="tx1"/>
                </a:solidFill>
              </a:rPr>
              <a:t>.</a:t>
            </a:r>
          </a:p>
          <a:p>
            <a:pPr marL="324000" lvl="2" indent="-285750">
              <a:buFont typeface="Arial" pitchFamily="34" charset="0"/>
              <a:buChar char="•"/>
            </a:pPr>
            <a:r>
              <a:rPr lang="de-DE" sz="1900" dirty="0">
                <a:solidFill>
                  <a:schemeClr val="tx1"/>
                </a:solidFill>
              </a:rPr>
              <a:t>Latein Anfänger</a:t>
            </a:r>
          </a:p>
        </p:txBody>
      </p:sp>
      <p:sp>
        <p:nvSpPr>
          <p:cNvPr id="6" name="Rechteck 5"/>
          <p:cNvSpPr/>
          <p:nvPr/>
        </p:nvSpPr>
        <p:spPr>
          <a:xfrm>
            <a:off x="428596" y="3356992"/>
            <a:ext cx="4214842" cy="1872208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u="sng" dirty="0">
                <a:solidFill>
                  <a:schemeClr val="tx1"/>
                </a:solidFill>
              </a:rPr>
              <a:t>Mathematisch-</a:t>
            </a:r>
            <a:r>
              <a:rPr lang="de-DE" sz="2400" u="sng" dirty="0" err="1">
                <a:solidFill>
                  <a:schemeClr val="tx1"/>
                </a:solidFill>
              </a:rPr>
              <a:t>naturwiss</a:t>
            </a:r>
            <a:r>
              <a:rPr lang="de-DE" sz="2400" u="sng" dirty="0">
                <a:solidFill>
                  <a:schemeClr val="tx1"/>
                </a:solidFill>
              </a:rPr>
              <a:t>.  Aufgabenfeld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Mathematik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Chemie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Physik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Biologie</a:t>
            </a:r>
          </a:p>
        </p:txBody>
      </p:sp>
      <p:sp>
        <p:nvSpPr>
          <p:cNvPr id="7" name="Rechteck 6"/>
          <p:cNvSpPr/>
          <p:nvPr/>
        </p:nvSpPr>
        <p:spPr>
          <a:xfrm>
            <a:off x="428596" y="5229200"/>
            <a:ext cx="4214842" cy="1512168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u="sng" dirty="0" err="1">
                <a:solidFill>
                  <a:schemeClr val="bg1"/>
                </a:solidFill>
              </a:rPr>
              <a:t>Gesellschaftswissenschaftl</a:t>
            </a:r>
            <a:r>
              <a:rPr lang="de-DE" sz="2400" u="sng" dirty="0">
                <a:solidFill>
                  <a:schemeClr val="bg1"/>
                </a:solidFill>
              </a:rPr>
              <a:t>. Aufgabenfeld</a:t>
            </a:r>
          </a:p>
          <a:p>
            <a:pPr marL="720000" lvl="2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Sozialkunde/Erdkunde</a:t>
            </a:r>
          </a:p>
          <a:p>
            <a:pPr marL="720000" lvl="2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Geschichte</a:t>
            </a:r>
          </a:p>
        </p:txBody>
      </p:sp>
      <p:sp>
        <p:nvSpPr>
          <p:cNvPr id="8" name="Rechteck 7"/>
          <p:cNvSpPr/>
          <p:nvPr/>
        </p:nvSpPr>
        <p:spPr>
          <a:xfrm>
            <a:off x="4929191" y="2748059"/>
            <a:ext cx="3643337" cy="11129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u="sng" dirty="0">
              <a:solidFill>
                <a:schemeClr val="tx1"/>
              </a:solidFill>
            </a:endParaRPr>
          </a:p>
          <a:p>
            <a:pPr algn="ctr"/>
            <a:r>
              <a:rPr lang="de-DE" sz="2400" u="sng" dirty="0">
                <a:solidFill>
                  <a:schemeClr val="tx1"/>
                </a:solidFill>
              </a:rPr>
              <a:t>Weitere Fächer</a:t>
            </a:r>
            <a:r>
              <a:rPr lang="de-DE" sz="1200" u="sng" dirty="0">
                <a:solidFill>
                  <a:schemeClr val="tx1"/>
                </a:solidFill>
              </a:rPr>
              <a:t> </a:t>
            </a:r>
            <a:r>
              <a:rPr lang="de-DE" u="sng" dirty="0">
                <a:solidFill>
                  <a:schemeClr val="tx1"/>
                </a:solidFill>
              </a:rPr>
              <a:t>      </a:t>
            </a:r>
          </a:p>
          <a:p>
            <a:pPr marL="792000" indent="-252000"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Sport</a:t>
            </a:r>
          </a:p>
          <a:p>
            <a:pPr marL="792000" indent="-252000"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Religion/Ethik</a:t>
            </a:r>
          </a:p>
          <a:p>
            <a:pPr marL="54000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29190" y="1357298"/>
            <a:ext cx="3643338" cy="1357322"/>
          </a:xfrm>
          <a:prstGeom prst="rect">
            <a:avLst/>
          </a:prstGeom>
          <a:solidFill>
            <a:srgbClr val="FDED75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u="sng" dirty="0">
                <a:solidFill>
                  <a:schemeClr val="tx1"/>
                </a:solidFill>
              </a:rPr>
              <a:t>Künstlerische Fächer</a:t>
            </a:r>
          </a:p>
          <a:p>
            <a:pPr marL="612000" indent="-252000"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Musik</a:t>
            </a:r>
          </a:p>
          <a:p>
            <a:pPr marL="612000" indent="-252000"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Bildende Kunst</a:t>
            </a:r>
          </a:p>
          <a:p>
            <a:pPr marL="612000" indent="-252000">
              <a:buFont typeface="Arial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Darstellendes Spiel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929190" y="4092273"/>
            <a:ext cx="39290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/>
            <a:r>
              <a:rPr lang="de-DE" sz="2400" u="sng" dirty="0">
                <a:latin typeface="+mn-lt"/>
              </a:rPr>
              <a:t>Pflichtkurse</a:t>
            </a:r>
            <a:r>
              <a:rPr lang="de-DE" sz="2400" dirty="0">
                <a:latin typeface="+mn-lt"/>
              </a:rPr>
              <a:t> </a:t>
            </a:r>
            <a:r>
              <a:rPr lang="de-DE" sz="1000" dirty="0">
                <a:latin typeface="+mn-lt"/>
              </a:rPr>
              <a:t>(soweit nicht als LK gewählt)</a:t>
            </a:r>
          </a:p>
          <a:p>
            <a:pPr indent="-252000">
              <a:buFont typeface="Arial" pitchFamily="34" charset="0"/>
              <a:buChar char="•"/>
            </a:pPr>
            <a:r>
              <a:rPr lang="de-DE" dirty="0">
                <a:latin typeface="+mn-lt"/>
              </a:rPr>
              <a:t>sieben Grundkurse insgesamt</a:t>
            </a:r>
          </a:p>
          <a:p>
            <a:pPr indent="-252000">
              <a:buFont typeface="Arial" pitchFamily="34" charset="0"/>
              <a:buChar char="•"/>
            </a:pPr>
            <a:r>
              <a:rPr lang="de-DE" dirty="0"/>
              <a:t>Deutsch, Mathematik,</a:t>
            </a:r>
          </a:p>
          <a:p>
            <a:pPr indent="-252000">
              <a:buFont typeface="Arial" pitchFamily="34" charset="0"/>
              <a:buChar char="•"/>
            </a:pPr>
            <a:r>
              <a:rPr lang="de-DE" dirty="0">
                <a:latin typeface="+mn-lt"/>
              </a:rPr>
              <a:t>G, </a:t>
            </a:r>
            <a:r>
              <a:rPr lang="de-DE" dirty="0" err="1">
                <a:latin typeface="+mn-lt"/>
              </a:rPr>
              <a:t>Sk</a:t>
            </a:r>
            <a:r>
              <a:rPr lang="de-DE" dirty="0">
                <a:latin typeface="+mn-lt"/>
              </a:rPr>
              <a:t>/</a:t>
            </a:r>
            <a:r>
              <a:rPr lang="de-DE" dirty="0" err="1">
                <a:latin typeface="+mn-lt"/>
              </a:rPr>
              <a:t>Ek</a:t>
            </a:r>
            <a:endParaRPr lang="de-DE" dirty="0">
              <a:latin typeface="+mn-lt"/>
            </a:endParaRPr>
          </a:p>
          <a:p>
            <a:pPr indent="-252000">
              <a:buFont typeface="Arial" pitchFamily="34" charset="0"/>
              <a:buChar char="•"/>
            </a:pPr>
            <a:r>
              <a:rPr lang="de-DE" dirty="0">
                <a:latin typeface="+mn-lt"/>
              </a:rPr>
              <a:t>eine FS, </a:t>
            </a:r>
            <a:r>
              <a:rPr lang="de-DE" dirty="0"/>
              <a:t> </a:t>
            </a:r>
            <a:r>
              <a:rPr lang="de-DE" dirty="0">
                <a:latin typeface="+mn-lt"/>
              </a:rPr>
              <a:t>eine NW</a:t>
            </a:r>
          </a:p>
          <a:p>
            <a:pPr indent="-252000">
              <a:buFont typeface="Arial" pitchFamily="34" charset="0"/>
              <a:buChar char="•"/>
            </a:pPr>
            <a:r>
              <a:rPr lang="de-DE" dirty="0"/>
              <a:t>eine zweite NW </a:t>
            </a:r>
            <a:r>
              <a:rPr lang="de-DE" u="sng" dirty="0"/>
              <a:t>oder</a:t>
            </a:r>
            <a:r>
              <a:rPr lang="de-DE" dirty="0"/>
              <a:t> FS </a:t>
            </a:r>
            <a:r>
              <a:rPr lang="de-DE" u="sng" dirty="0"/>
              <a:t>oder</a:t>
            </a:r>
            <a:r>
              <a:rPr lang="de-DE" dirty="0"/>
              <a:t> Inf.</a:t>
            </a:r>
            <a:endParaRPr lang="de-DE" dirty="0">
              <a:latin typeface="+mn-lt"/>
            </a:endParaRPr>
          </a:p>
          <a:p>
            <a:pPr indent="-252000">
              <a:buFont typeface="Arial" pitchFamily="34" charset="0"/>
              <a:buChar char="•"/>
            </a:pPr>
            <a:r>
              <a:rPr lang="de-DE" dirty="0">
                <a:latin typeface="+mn-lt"/>
              </a:rPr>
              <a:t>Religion/ Ethik</a:t>
            </a:r>
          </a:p>
          <a:p>
            <a:pPr indent="-252000">
              <a:buFont typeface="Arial" pitchFamily="34" charset="0"/>
              <a:buChar char="•"/>
            </a:pPr>
            <a:r>
              <a:rPr lang="de-DE" dirty="0">
                <a:latin typeface="+mn-lt"/>
              </a:rPr>
              <a:t>Sport</a:t>
            </a:r>
          </a:p>
          <a:p>
            <a:pPr indent="-252000">
              <a:buFont typeface="Arial" pitchFamily="34" charset="0"/>
              <a:buChar char="•"/>
            </a:pPr>
            <a:r>
              <a:rPr lang="de-DE" dirty="0"/>
              <a:t>und ein künstlerisches  Fach</a:t>
            </a:r>
          </a:p>
          <a:p>
            <a:endParaRPr lang="de-DE" dirty="0"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603428" y="2357430"/>
            <a:ext cx="1928826" cy="2857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000760" y="3643314"/>
            <a:ext cx="1214446" cy="2857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482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355009" cy="4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6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dirty="0"/>
              <a:t>MSS-Broschüre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550" y="1700808"/>
            <a:ext cx="8309914" cy="46085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r>
              <a:rPr lang="de-DE" sz="4000" dirty="0"/>
              <a:t>Wir empfehlen das intensive Studium der Broschüre: </a:t>
            </a:r>
            <a:r>
              <a:rPr lang="de-DE" sz="4000" dirty="0">
                <a:solidFill>
                  <a:srgbClr val="C00000"/>
                </a:solidFill>
              </a:rPr>
              <a:t>„Mainzer Studienstufe, Abitur 202…“ </a:t>
            </a:r>
            <a:r>
              <a:rPr lang="de-DE" sz="4000" dirty="0"/>
              <a:t>auf dem Bildungsserver RLP!</a:t>
            </a:r>
          </a:p>
          <a:p>
            <a:pPr marL="0" indent="0">
              <a:buNone/>
            </a:pPr>
            <a:endParaRPr lang="de-DE" sz="4000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t>23</a:t>
            </a:fld>
            <a:endParaRPr lang="de-DE"/>
          </a:p>
        </p:txBody>
      </p:sp>
      <p:pic>
        <p:nvPicPr>
          <p:cNvPr id="6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09431"/>
            <a:ext cx="2462293" cy="8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5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03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3600" dirty="0">
                <a:latin typeface="+mn-lt"/>
              </a:rPr>
              <a:t>6. Fremdsprachenregelung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>
                <a:latin typeface="+mn-lt"/>
              </a:rPr>
              <a:t>Schülerinnen und Schüler </a:t>
            </a:r>
            <a:r>
              <a:rPr lang="de-DE" sz="2800" u="sng" dirty="0">
                <a:latin typeface="+mn-lt"/>
              </a:rPr>
              <a:t>mit</a:t>
            </a:r>
            <a:r>
              <a:rPr lang="de-DE" sz="2800" dirty="0">
                <a:latin typeface="+mn-lt"/>
              </a:rPr>
              <a:t> 2. Fremdsprache    Französisch aus der Mittelstufe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80797"/>
              </p:ext>
            </p:extLst>
          </p:nvPr>
        </p:nvGraphicFramePr>
        <p:xfrm>
          <a:off x="503689" y="3212976"/>
          <a:ext cx="8244775" cy="228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14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484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8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9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11-13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967">
                <a:tc>
                  <a:txBody>
                    <a:bodyPr/>
                    <a:lstStyle/>
                    <a:p>
                      <a:r>
                        <a:rPr lang="de-DE" sz="2400" dirty="0"/>
                        <a:t>Englisch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de-DE" sz="2400" dirty="0"/>
                        <a:t>durchgehend </a:t>
                      </a:r>
                    </a:p>
                    <a:p>
                      <a:r>
                        <a:rPr lang="de-DE" sz="2400" dirty="0"/>
                        <a:t>belegt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de-DE" sz="2400" dirty="0"/>
                    </a:p>
                    <a:p>
                      <a:pPr algn="ctr"/>
                      <a:r>
                        <a:rPr lang="de-DE" sz="2400" dirty="0"/>
                        <a:t>mindestens eine FS muss </a:t>
                      </a:r>
                    </a:p>
                    <a:p>
                      <a:pPr algn="ctr"/>
                      <a:r>
                        <a:rPr lang="de-DE" sz="2400" dirty="0"/>
                        <a:t>weitergeführt werden </a:t>
                      </a:r>
                    </a:p>
                    <a:p>
                      <a:pPr algn="ctr"/>
                      <a:r>
                        <a:rPr lang="de-DE" sz="2400" dirty="0"/>
                        <a:t>(LK oder GK)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967">
                <a:tc>
                  <a:txBody>
                    <a:bodyPr/>
                    <a:lstStyle/>
                    <a:p>
                      <a:r>
                        <a:rPr lang="de-DE" sz="2400" dirty="0"/>
                        <a:t>Französisch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de-DE" sz="2000" dirty="0"/>
                        <a:t>durchgehend </a:t>
                      </a:r>
                    </a:p>
                    <a:p>
                      <a:r>
                        <a:rPr lang="de-DE" sz="2000" dirty="0"/>
                        <a:t>belegt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06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2776"/>
            <a:ext cx="1133573" cy="36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34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93610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>
                <a:latin typeface="+mn-lt"/>
              </a:rPr>
              <a:t>Fremdsprachenregelung II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2294" y="1357298"/>
            <a:ext cx="871543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Schülerinnen und Schüler </a:t>
            </a:r>
            <a:r>
              <a:rPr kumimoji="0" lang="de-DE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ohne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2. Fremdsprache aus der Mittelstufe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74371"/>
              </p:ext>
            </p:extLst>
          </p:nvPr>
        </p:nvGraphicFramePr>
        <p:xfrm>
          <a:off x="500890" y="2060848"/>
          <a:ext cx="8358244" cy="249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64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711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947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8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9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11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12-13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04">
                <a:tc>
                  <a:txBody>
                    <a:bodyPr/>
                    <a:lstStyle/>
                    <a:p>
                      <a:r>
                        <a:rPr lang="de-DE" sz="2400" dirty="0"/>
                        <a:t>Englisch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de-DE" sz="2400" dirty="0"/>
                        <a:t>durchgehend </a:t>
                      </a:r>
                    </a:p>
                    <a:p>
                      <a:r>
                        <a:rPr lang="de-DE" sz="2400" dirty="0"/>
                        <a:t>belegt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2400" dirty="0"/>
                        <a:t>1. FS als LK oder GK</a:t>
                      </a:r>
                    </a:p>
                    <a:p>
                      <a:endParaRPr lang="de-DE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847">
                <a:tc>
                  <a:txBody>
                    <a:bodyPr/>
                    <a:lstStyle/>
                    <a:p>
                      <a:r>
                        <a:rPr lang="de-DE" sz="2400" dirty="0"/>
                        <a:t>Latein oder Französisch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2400" dirty="0"/>
                        <a:t>fünfstündiges Grundfach als </a:t>
                      </a:r>
                      <a:r>
                        <a:rPr lang="de-DE" sz="2400" dirty="0" err="1"/>
                        <a:t>Nullkurs</a:t>
                      </a:r>
                      <a:br>
                        <a:rPr lang="de-DE" sz="2400" dirty="0"/>
                      </a:br>
                      <a:r>
                        <a:rPr lang="de-DE" sz="2400" dirty="0">
                          <a:sym typeface="Wingdings" pitchFamily="2" charset="2"/>
                        </a:rPr>
                        <a:t> </a:t>
                      </a:r>
                      <a:r>
                        <a:rPr lang="de-DE" sz="2400" dirty="0"/>
                        <a:t>zwei</a:t>
                      </a:r>
                      <a:r>
                        <a:rPr lang="de-DE" sz="2400" baseline="0" dirty="0"/>
                        <a:t> zusätzliche</a:t>
                      </a:r>
                      <a:r>
                        <a:rPr lang="de-DE" sz="2400" dirty="0"/>
                        <a:t> Pflichtstunden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30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0688"/>
            <a:ext cx="1133573" cy="36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55534"/>
            <a:ext cx="8229600" cy="94121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>
                <a:latin typeface="+mn-lt"/>
              </a:rPr>
              <a:t>Latinum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95536" y="1412776"/>
            <a:ext cx="21742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>
                <a:latin typeface="+mn-lt"/>
              </a:rPr>
              <a:t>Bedingungen</a:t>
            </a:r>
            <a:r>
              <a:rPr lang="de-DE" sz="2400" dirty="0">
                <a:latin typeface="Candara" pitchFamily="34" charset="0"/>
              </a:rPr>
              <a:t>:</a:t>
            </a:r>
          </a:p>
          <a:p>
            <a:endParaRPr lang="de-DE" sz="2400" dirty="0">
              <a:latin typeface="Candara" pitchFamily="34" charset="0"/>
            </a:endParaRP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500034" y="1928802"/>
            <a:ext cx="83848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  <a:sym typeface="Wingdings" pitchFamily="2" charset="2"/>
              </a:rPr>
              <a:t>Besuch des Lateinunterrichts in den Jahren 11-13 (fünfstündig)</a:t>
            </a:r>
            <a:endParaRPr lang="de-D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  <a:sym typeface="Wingdings" pitchFamily="2" charset="2"/>
              </a:rPr>
              <a:t>Bestehen der </a:t>
            </a:r>
            <a:r>
              <a:rPr lang="de-DE" sz="2400" dirty="0" err="1">
                <a:latin typeface="+mn-lt"/>
                <a:sym typeface="Wingdings" pitchFamily="2" charset="2"/>
              </a:rPr>
              <a:t>Latinumsprüfung</a:t>
            </a:r>
            <a:endParaRPr lang="de-DE" sz="2400" dirty="0">
              <a:latin typeface="+mn-lt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+mn-lt"/>
                <a:sym typeface="Wingdings" pitchFamily="2" charset="2"/>
              </a:rPr>
              <a:t>Die Endnote des Unterrichts bzw. der gesonderten Prüfung lautet </a:t>
            </a:r>
            <a:r>
              <a:rPr lang="de-DE" sz="2400" dirty="0">
                <a:latin typeface="+mn-lt"/>
              </a:rPr>
              <a:t>mindestens „ausreichend“ (05 Punkte)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380288" y="5084763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FFFF99"/>
                </a:solidFill>
                <a:latin typeface="Candara" pitchFamily="34" charset="0"/>
                <a:cs typeface="BrowalliaUPC" pitchFamily="34" charset="-34"/>
              </a:rPr>
              <a:t>mit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85140"/>
              </p:ext>
            </p:extLst>
          </p:nvPr>
        </p:nvGraphicFramePr>
        <p:xfrm>
          <a:off x="834807" y="3896043"/>
          <a:ext cx="771530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456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5-10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11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12</a:t>
                      </a:r>
                    </a:p>
                    <a:p>
                      <a:pPr algn="ctr"/>
                      <a:endParaRPr lang="de-DE" sz="2400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13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dirty="0"/>
                        <a:t>Abschluss-</a:t>
                      </a:r>
                      <a:r>
                        <a:rPr lang="de-DE" sz="2400" dirty="0" err="1"/>
                        <a:t>prüfung</a:t>
                      </a:r>
                      <a:endParaRPr lang="de-DE" sz="2400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820">
                <a:tc>
                  <a:txBody>
                    <a:bodyPr/>
                    <a:lstStyle/>
                    <a:p>
                      <a:r>
                        <a:rPr lang="de-DE" sz="2400" dirty="0"/>
                        <a:t>Latein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sz="2400" dirty="0"/>
                        <a:t>neu einsetzende Fremdsprache in Klasse 11</a:t>
                      </a:r>
                    </a:p>
                    <a:p>
                      <a:r>
                        <a:rPr lang="de-DE" sz="2400" dirty="0"/>
                        <a:t>5 Wochenstunden</a:t>
                      </a:r>
                    </a:p>
                    <a:p>
                      <a:endParaRPr lang="de-DE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Latinum</a:t>
                      </a:r>
                    </a:p>
                    <a:p>
                      <a:r>
                        <a:rPr lang="de-DE" sz="2400" dirty="0"/>
                        <a:t>(mind. Note 4)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54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315"/>
            <a:ext cx="1624458" cy="5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02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080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3200" dirty="0">
                <a:latin typeface="+mn-lt"/>
              </a:rPr>
              <a:t>7. Wer wird aufgenommen in die Oberstufe?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72683" cy="38884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de-DE" sz="2800" dirty="0">
              <a:latin typeface="+mn-lt"/>
            </a:endParaRPr>
          </a:p>
          <a:p>
            <a:r>
              <a:rPr lang="de-DE" sz="2800" dirty="0">
                <a:latin typeface="+mn-lt"/>
              </a:rPr>
              <a:t>Schülerinnen und Schüler der 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IGS Sophie </a:t>
            </a:r>
            <a:r>
              <a:rPr lang="de-DE" sz="2800" b="1" dirty="0" err="1">
                <a:solidFill>
                  <a:srgbClr val="C00000"/>
                </a:solidFill>
                <a:latin typeface="+mn-lt"/>
              </a:rPr>
              <a:t>Sondhelm</a:t>
            </a:r>
            <a:r>
              <a:rPr lang="de-DE" sz="2800" dirty="0">
                <a:latin typeface="+mn-lt"/>
              </a:rPr>
              <a:t>, wenn sie die Übergangsbedingungen erfüllen</a:t>
            </a:r>
          </a:p>
          <a:p>
            <a:r>
              <a:rPr lang="de-DE" sz="2800" dirty="0">
                <a:latin typeface="+mn-lt"/>
              </a:rPr>
              <a:t>Schülerinnen und Schüler einer 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Realschule Plus </a:t>
            </a:r>
            <a:r>
              <a:rPr lang="de-DE" sz="2800" dirty="0">
                <a:latin typeface="+mn-lt"/>
              </a:rPr>
              <a:t>mit einer „Berechtigung für die gymnasiale Oberstufe“ </a:t>
            </a:r>
          </a:p>
          <a:p>
            <a:r>
              <a:rPr lang="de-DE" sz="2800" dirty="0">
                <a:latin typeface="+mn-lt"/>
              </a:rPr>
              <a:t>Schülerinnen und Schüler von </a:t>
            </a:r>
            <a:r>
              <a:rPr lang="de-DE" sz="2800" b="1" dirty="0">
                <a:solidFill>
                  <a:srgbClr val="C00000"/>
                </a:solidFill>
                <a:latin typeface="+mn-lt"/>
              </a:rPr>
              <a:t>Gymnasien</a:t>
            </a:r>
            <a:r>
              <a:rPr lang="de-DE" sz="2800" dirty="0">
                <a:latin typeface="+mn-lt"/>
              </a:rPr>
              <a:t> mit einer Versetzung in die 11. Klassenstufe</a:t>
            </a:r>
            <a:endParaRPr lang="de-DE" dirty="0"/>
          </a:p>
        </p:txBody>
      </p:sp>
      <p:pic>
        <p:nvPicPr>
          <p:cNvPr id="24578" name="Picture 2" descr="C:\Users\Neli\Desktop\n100dp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54071"/>
            <a:ext cx="221436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178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  <a:solidFill>
            <a:schemeClr val="accent1">
              <a:alpha val="6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de-DE" sz="3600" dirty="0"/>
              <a:t>Übergang von einer IGS in die gymnasiale Oberstufe (MSS) </a:t>
            </a:r>
            <a:r>
              <a:rPr lang="de-DE" sz="1400" dirty="0"/>
              <a:t>(§ 30 Abs. 3 </a:t>
            </a:r>
            <a:r>
              <a:rPr lang="de-DE" sz="1400" dirty="0" err="1"/>
              <a:t>ÜSchO</a:t>
            </a:r>
            <a:r>
              <a:rPr lang="de-DE" sz="1400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095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Belegverpflichtungen und Notenbedingungen:</a:t>
            </a:r>
            <a:endParaRPr lang="de-DE" sz="24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Es gibt keine Verpflichtung E2-Kurse zu belegen. 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de-DE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 differenzierten Fächern 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mindestens Note </a:t>
            </a:r>
            <a:r>
              <a:rPr lang="de-DE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„befriedigend“</a:t>
            </a:r>
            <a:br>
              <a:rPr lang="de-DE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Dabei gilt:</a:t>
            </a:r>
          </a:p>
          <a:p>
            <a:pPr marL="635000" lvl="1" indent="-342900">
              <a:lnSpc>
                <a:spcPct val="107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Grundlage sind </a:t>
            </a:r>
            <a:r>
              <a:rPr lang="de-DE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Noten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E1-Niveau</a:t>
            </a:r>
          </a:p>
          <a:p>
            <a:pPr marL="635000" lvl="1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Noten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 E2-Niveau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werden (gedanklich</a:t>
            </a:r>
            <a:r>
              <a:rPr lang="de-DE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eine Note besser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gewertet. Die Note „sehr gut“ kann nicht überschritten werden.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de-DE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undifferenzierten Fächern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mindestens die Note „ausreichend“</a:t>
            </a:r>
            <a:endParaRPr lang="de-DE" dirty="0"/>
          </a:p>
          <a:p>
            <a:pPr marL="109537" indent="0">
              <a:buNone/>
            </a:pPr>
            <a:endParaRPr lang="de-DE" dirty="0"/>
          </a:p>
        </p:txBody>
      </p:sp>
      <p:pic>
        <p:nvPicPr>
          <p:cNvPr id="25602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133573" cy="36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70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Ausgleichsbedingungen</a:t>
            </a:r>
            <a:br>
              <a:rPr lang="de-DE" u="sng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Eine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Unterschreitung der Mindestnote in einem Fach um eine Notenstufe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ist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möglich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und erfordert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keinen Ausgleich </a:t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(z.B. Note 4 im E1-Kurs bzw. Note 5 im E2-Kurs oder in einem nicht differenzierten Fach) 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zwei oder drei Unterschreitungen der Mindestleistung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bei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einer Unterschreitung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mehr als eine Notenstufe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müssen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alle Unterschreitungen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ausgeglichen werden.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Ausgleich von Unterschreitungen in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Deutsch, Englisch und Mathematik</a:t>
            </a:r>
            <a:r>
              <a:rPr lang="de-DE" dirty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nur durch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Noten innerhalb dieser Fächergruppe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oder durch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WPF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89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/>
              <a:t>1. Unser pädagogisches </a:t>
            </a:r>
            <a:br>
              <a:rPr lang="de-DE" sz="3600" dirty="0"/>
            </a:br>
            <a:r>
              <a:rPr lang="de-DE" sz="3600" dirty="0"/>
              <a:t>Grundverständnis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200" dirty="0"/>
              <a:t>Wir sind eine </a:t>
            </a:r>
            <a:r>
              <a:rPr lang="de-DE" sz="2200" b="1" dirty="0"/>
              <a:t>inklusive Schule</a:t>
            </a:r>
            <a:r>
              <a:rPr lang="de-DE" sz="2200" dirty="0"/>
              <a:t>, in der </a:t>
            </a:r>
            <a:r>
              <a:rPr lang="de-DE" sz="2200" b="1" dirty="0"/>
              <a:t>jeder Schüler </a:t>
            </a:r>
            <a:r>
              <a:rPr lang="de-DE" sz="2200" dirty="0"/>
              <a:t>für uns wichtig ist. </a:t>
            </a:r>
          </a:p>
          <a:p>
            <a:pPr marL="0" indent="0" algn="just">
              <a:buNone/>
            </a:pPr>
            <a:r>
              <a:rPr lang="de-DE" sz="2200" dirty="0"/>
              <a:t>Die Gestalt der MSS an unserer Schule ist die konsequente Fortsetzung unserer pädagogischen und fachlichen Arbeit, die in der Orientierungsstufe beginnt und mit dem Abschluss des Abiturs endet. </a:t>
            </a:r>
          </a:p>
          <a:p>
            <a:pPr marL="0" indent="0" algn="just">
              <a:buNone/>
            </a:pPr>
            <a:r>
              <a:rPr lang="de-DE" sz="2200" dirty="0"/>
              <a:t>Sie ist von der Idee getragen, den Schüler in seiner </a:t>
            </a:r>
            <a:r>
              <a:rPr lang="de-DE" sz="2200" b="1" dirty="0"/>
              <a:t>Persönlichkeit </a:t>
            </a:r>
            <a:r>
              <a:rPr lang="de-DE" sz="2200" dirty="0"/>
              <a:t>wahrzunehmen und in seinem individuellen Lern- und Bildungsprozess aktiv zu </a:t>
            </a:r>
            <a:r>
              <a:rPr lang="de-DE" sz="2200" b="1" dirty="0"/>
              <a:t>begleiten </a:t>
            </a:r>
            <a:r>
              <a:rPr lang="de-DE" sz="2200" dirty="0"/>
              <a:t>und zu </a:t>
            </a:r>
            <a:r>
              <a:rPr lang="de-DE" sz="2200" b="1" dirty="0"/>
              <a:t>unterstützen</a:t>
            </a:r>
            <a:r>
              <a:rPr lang="de-DE" sz="2200" dirty="0"/>
              <a:t>.</a:t>
            </a:r>
          </a:p>
          <a:p>
            <a:pPr marL="0" indent="0" algn="just">
              <a:buNone/>
            </a:pPr>
            <a:r>
              <a:rPr lang="de-DE" sz="2200" dirty="0"/>
              <a:t>Mit dem </a:t>
            </a:r>
            <a:r>
              <a:rPr lang="de-DE" sz="2200" b="1" dirty="0" err="1"/>
              <a:t>Willkommenheißen</a:t>
            </a:r>
            <a:r>
              <a:rPr lang="de-DE" sz="2200" b="1" dirty="0"/>
              <a:t> von Vielfalt und Unterschiedlichkeit </a:t>
            </a:r>
            <a:r>
              <a:rPr lang="de-DE" sz="2200" dirty="0"/>
              <a:t>gehen wir gleichzeitig den Weg der Individualisierung und Differenzierung. </a:t>
            </a:r>
          </a:p>
          <a:p>
            <a:pPr marL="0" indent="0" algn="just">
              <a:buNone/>
            </a:pPr>
            <a:r>
              <a:rPr lang="de-DE" sz="2200" dirty="0"/>
              <a:t>Auf dem Weg zum Abitur wird der einzelne Schüler von uns verantwortlich </a:t>
            </a:r>
            <a:r>
              <a:rPr lang="de-DE" sz="2200" b="1" dirty="0"/>
              <a:t>gefordert, gefördert </a:t>
            </a:r>
            <a:r>
              <a:rPr lang="de-DE" sz="2200" dirty="0"/>
              <a:t>und </a:t>
            </a:r>
            <a:r>
              <a:rPr lang="de-DE" sz="2200" b="1" dirty="0"/>
              <a:t>unterstützt.</a:t>
            </a:r>
          </a:p>
          <a:p>
            <a:pPr marL="0" indent="0">
              <a:buNone/>
            </a:pPr>
            <a:endParaRPr lang="de-DE" sz="2300" dirty="0"/>
          </a:p>
        </p:txBody>
      </p:sp>
      <p:pic>
        <p:nvPicPr>
          <p:cNvPr id="4098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1809502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60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br>
              <a:rPr 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den Ausgleich gilt:</a:t>
            </a:r>
            <a:br>
              <a:rPr lang="de-DE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109537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Ausgleich der Mindestanforderung „befriedigend“:</a:t>
            </a:r>
          </a:p>
          <a:p>
            <a:pPr marL="749300" lvl="1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Ausgleich der Note „ausreichend“ durch die Note „sehr gut“ oder „gut“</a:t>
            </a:r>
          </a:p>
          <a:p>
            <a:pPr marL="749300" lvl="1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Ausgleich der Note „mangelhaft“ durch die Note „sehr gut“</a:t>
            </a:r>
          </a:p>
          <a:p>
            <a:pPr marL="292100" lvl="1" indent="0">
              <a:lnSpc>
                <a:spcPct val="107000"/>
              </a:lnSpc>
              <a:buNone/>
            </a:pPr>
            <a:endParaRPr lang="de-DE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e-DE" sz="2600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Ausgleich der Mindestanforderung „ausreichend“:</a:t>
            </a:r>
          </a:p>
          <a:p>
            <a:pPr marL="749300" lvl="1" indent="-457200">
              <a:lnSpc>
                <a:spcPct val="107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Ausgleich der Note „mangelhaft“ durch „sehr gut“, „gut“ oder zwei Mal „befriedigend“</a:t>
            </a:r>
          </a:p>
          <a:p>
            <a:pPr marL="749300" lvl="1" indent="-457200">
              <a:lnSpc>
                <a:spcPct val="107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Ausgleich der Note „ungenügend“ durch „sehr gut“ oder zwei Mal „gut“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997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Ausgleich ausgeschlossen:</a:t>
            </a:r>
            <a:br>
              <a:rPr lang="de-DE" u="sng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25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bei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Unterschreitungen in vier oder mehr Fächern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bei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Unterschreitungen in drei Fächern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, sofern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mehr als ein Fach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zur Fächergruppe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Deutsch, Englisch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Mathematik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gehört.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bei </a:t>
            </a:r>
            <a:r>
              <a:rPr lang="de-DE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Unterschreitung der Mindestanforderung „befriedigend“ in E1 -Kursen um drei Notenstufen 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(kein Ausgleich der Note 6 im E1-Kurs möglich)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43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B0EF1D6-F65B-4C13-9ADA-906C7C30E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" y="116334"/>
            <a:ext cx="8848448" cy="64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6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B0EF1D6-F65B-4C13-9ADA-906C7C30E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" y="116334"/>
            <a:ext cx="8848448" cy="64810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B56C85F-6EF8-46DC-B319-AA66591E6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25356"/>
            <a:ext cx="2952328" cy="58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58923 0.005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1066800"/>
          </a:xfrm>
          <a:solidFill>
            <a:schemeClr val="tx2">
              <a:lumMod val="60000"/>
              <a:lumOff val="40000"/>
              <a:alpha val="6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dirty="0"/>
              <a:t>Übergang von einer Realschule plus in die gymnasiale Oberstufe (MSS) </a:t>
            </a:r>
            <a:r>
              <a:rPr lang="de-DE" sz="1400" dirty="0"/>
              <a:t>(§ 30 Abs. 2 </a:t>
            </a:r>
            <a:r>
              <a:rPr lang="de-DE" sz="1400" dirty="0" err="1"/>
              <a:t>ÜSchO</a:t>
            </a:r>
            <a:r>
              <a:rPr lang="de-DE" sz="1400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63272" cy="436520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537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Notenbedingungen:</a:t>
            </a:r>
            <a:endParaRPr lang="de-DE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allen Fächern mindestens die Note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„befriedigend“</a:t>
            </a:r>
          </a:p>
          <a:p>
            <a:pPr>
              <a:lnSpc>
                <a:spcPct val="107000"/>
              </a:lnSpc>
            </a:pP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Note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„ausreichend“ 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einem oder zwei Fächern</a:t>
            </a:r>
            <a:r>
              <a:rPr lang="de-DE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möglich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muss jedoch ausgeglichen werden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08000" lvl="1" indent="0">
              <a:lnSpc>
                <a:spcPct val="107000"/>
              </a:lnSpc>
              <a:spcAft>
                <a:spcPts val="0"/>
              </a:spcAft>
              <a:buNone/>
            </a:pPr>
            <a:endParaRPr lang="de-DE" sz="24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lvl="1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de-DE" sz="2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Ausgleichsbedingungen:</a:t>
            </a:r>
          </a:p>
          <a:p>
            <a:pPr>
              <a:lnSpc>
                <a:spcPct val="107000"/>
              </a:lnSpc>
            </a:pP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Ausgleich der Note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„ausreichend“ 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mindestens</a:t>
            </a:r>
            <a:r>
              <a:rPr lang="de-DE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Note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„gut“ 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anderen Fächern, wobei in den Fächern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Deutsch,</a:t>
            </a:r>
            <a:r>
              <a:rPr lang="de-DE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Mathematik und 1. FS nur einmal die Note „ausreichend“ 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vorliegen darf.</a:t>
            </a:r>
            <a:endParaRPr lang="de-DE" sz="2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endParaRPr lang="de-DE" dirty="0"/>
          </a:p>
        </p:txBody>
      </p:sp>
      <p:pic>
        <p:nvPicPr>
          <p:cNvPr id="26626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88840"/>
            <a:ext cx="1355009" cy="4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13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7504" y="116632"/>
            <a:ext cx="9001000" cy="778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>
                <a:solidFill>
                  <a:prstClr val="black"/>
                </a:solidFill>
              </a:rPr>
              <a:t>Übergang von einer Realschule plus in die gymnasiale Oberstufe (MSS)</a:t>
            </a:r>
            <a:br>
              <a:rPr lang="de-DE" sz="2000">
                <a:solidFill>
                  <a:prstClr val="black"/>
                </a:solidFill>
              </a:rPr>
            </a:br>
            <a:r>
              <a:rPr lang="de-DE" sz="2000">
                <a:solidFill>
                  <a:prstClr val="black"/>
                </a:solidFill>
              </a:rPr>
              <a:t> (§ 30 Abs. 2 ÜSchO)</a:t>
            </a:r>
            <a:endParaRPr lang="de-DE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95350"/>
            <a:ext cx="9145017" cy="59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64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77809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de-DE" sz="2000" dirty="0">
                <a:solidFill>
                  <a:prstClr val="black"/>
                </a:solidFill>
              </a:rPr>
              <a:t>Übergang von einer Realschule plus in die gymnasiale Oberstufe (MSS)</a:t>
            </a:r>
            <a:br>
              <a:rPr lang="de-DE" sz="2000" dirty="0">
                <a:solidFill>
                  <a:prstClr val="black"/>
                </a:solidFill>
              </a:rPr>
            </a:br>
            <a:r>
              <a:rPr lang="de-DE" sz="2000" dirty="0">
                <a:solidFill>
                  <a:prstClr val="black"/>
                </a:solidFill>
              </a:rPr>
              <a:t> (§ 30 Abs. 2 </a:t>
            </a:r>
            <a:r>
              <a:rPr lang="de-DE" sz="2000" dirty="0" err="1">
                <a:solidFill>
                  <a:prstClr val="black"/>
                </a:solidFill>
              </a:rPr>
              <a:t>ÜSchO</a:t>
            </a:r>
            <a:r>
              <a:rPr lang="de-DE" sz="2000" dirty="0">
                <a:solidFill>
                  <a:prstClr val="black"/>
                </a:solidFill>
              </a:rPr>
              <a:t>)</a:t>
            </a:r>
            <a:endParaRPr lang="de-DE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9145016" cy="58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51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Kontaktdaten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IGS Sophie Sondhelm</a:t>
            </a:r>
          </a:p>
          <a:p>
            <a:pPr marL="0" indent="0">
              <a:buNone/>
            </a:pPr>
            <a:r>
              <a:rPr lang="de-DE" sz="2800" dirty="0"/>
              <a:t>Heidenmauer 16</a:t>
            </a:r>
          </a:p>
          <a:p>
            <a:pPr marL="0" indent="0">
              <a:buNone/>
            </a:pPr>
            <a:r>
              <a:rPr lang="de-DE" sz="2800" dirty="0"/>
              <a:t>55543 Bad Kreuznach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Ansprechpartner:</a:t>
            </a:r>
          </a:p>
          <a:p>
            <a:pPr marL="0" indent="0">
              <a:buNone/>
            </a:pPr>
            <a:r>
              <a:rPr lang="de-DE" sz="2800" dirty="0"/>
              <a:t>Cornelia Müller-Molthan, Studiendirektorin</a:t>
            </a:r>
          </a:p>
          <a:p>
            <a:pPr marL="0" indent="0">
              <a:buNone/>
            </a:pPr>
            <a:r>
              <a:rPr lang="de-DE" sz="2800" dirty="0"/>
              <a:t>(Leiterin der gymnasialen Oberstufe, MSS)</a:t>
            </a:r>
          </a:p>
          <a:p>
            <a:pPr marL="0" indent="0">
              <a:buNone/>
            </a:pPr>
            <a:r>
              <a:rPr lang="de-DE" sz="2800" dirty="0"/>
              <a:t>Tel.: 0671/483575-107</a:t>
            </a:r>
          </a:p>
          <a:p>
            <a:pPr marL="0" indent="0">
              <a:buNone/>
            </a:pPr>
            <a:r>
              <a:rPr lang="de-DE" sz="2800" dirty="0"/>
              <a:t>E-Mail: </a:t>
            </a:r>
            <a:r>
              <a:rPr lang="de-DE" sz="2800" dirty="0">
                <a:hlinkClick r:id="rId2"/>
              </a:rPr>
              <a:t>c.mueller-molthan@igs-sophie-sondhelm.de</a:t>
            </a:r>
            <a:endParaRPr lang="de-DE" sz="2800" dirty="0"/>
          </a:p>
          <a:p>
            <a:pPr marL="0" indent="0">
              <a:buNone/>
            </a:pPr>
            <a:endParaRPr lang="de-DE" sz="2800" dirty="0"/>
          </a:p>
        </p:txBody>
      </p:sp>
      <p:pic>
        <p:nvPicPr>
          <p:cNvPr id="28674" name="Picture 2" descr="C:\Users\Neli\Desktop\n100dpi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63606"/>
            <a:ext cx="33215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84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Gemeinsames Ziel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6000" dirty="0"/>
          </a:p>
          <a:p>
            <a:pPr marL="0" indent="0" algn="ctr">
              <a:buNone/>
            </a:pPr>
            <a:r>
              <a:rPr lang="de-DE" sz="6000" b="1" dirty="0"/>
              <a:t>Abitur 2024!!!</a:t>
            </a:r>
          </a:p>
        </p:txBody>
      </p:sp>
      <p:pic>
        <p:nvPicPr>
          <p:cNvPr id="29698" name="Picture 2" descr="C:\Users\Neli\Desktop\n100dp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0037"/>
            <a:ext cx="597878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5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Unser pädagogisches Grundverständnis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D3F4-DA09-40E8-989D-C4DD8E6DF951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388084"/>
              </p:ext>
            </p:extLst>
          </p:nvPr>
        </p:nvGraphicFramePr>
        <p:xfrm>
          <a:off x="611560" y="1581900"/>
          <a:ext cx="8064896" cy="527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Dokument" r:id="rId3" imgW="9488599" imgH="6116976" progId="Word.Document.12">
                  <p:embed/>
                </p:oleObj>
              </mc:Choice>
              <mc:Fallback>
                <p:oleObj name="Dokument" r:id="rId3" imgW="9488599" imgH="6116976" progId="Word.Document.12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81900"/>
                        <a:ext cx="8064896" cy="527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9" name="Picture 45" descr="C:\Users\Neli\Desktop\n100dpi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60" y="2420888"/>
            <a:ext cx="223224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6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ieren 44"/>
          <p:cNvGrpSpPr/>
          <p:nvPr/>
        </p:nvGrpSpPr>
        <p:grpSpPr>
          <a:xfrm>
            <a:off x="438587" y="2013378"/>
            <a:ext cx="7902941" cy="4320480"/>
            <a:chOff x="377471" y="1268760"/>
            <a:chExt cx="7902941" cy="4320480"/>
          </a:xfrm>
        </p:grpSpPr>
        <p:sp>
          <p:nvSpPr>
            <p:cNvPr id="3" name="Ellipse 2"/>
            <p:cNvSpPr/>
            <p:nvPr/>
          </p:nvSpPr>
          <p:spPr>
            <a:xfrm>
              <a:off x="3455876" y="2777449"/>
              <a:ext cx="1872208" cy="123599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Schüler</a:t>
              </a:r>
            </a:p>
          </p:txBody>
        </p:sp>
        <p:sp>
          <p:nvSpPr>
            <p:cNvPr id="4" name="Flussdiagramm: Alternativer Prozess 3"/>
            <p:cNvSpPr/>
            <p:nvPr/>
          </p:nvSpPr>
          <p:spPr>
            <a:xfrm>
              <a:off x="1011497" y="1700808"/>
              <a:ext cx="1944216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C00000"/>
                  </a:solidFill>
                </a:rPr>
                <a:t>Fachlehrer</a:t>
              </a:r>
            </a:p>
          </p:txBody>
        </p:sp>
        <p:sp>
          <p:nvSpPr>
            <p:cNvPr id="6" name="Flussdiagramm: Alternativer Prozess 5"/>
            <p:cNvSpPr/>
            <p:nvPr/>
          </p:nvSpPr>
          <p:spPr>
            <a:xfrm>
              <a:off x="3646837" y="1268760"/>
              <a:ext cx="1944216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C00000"/>
                  </a:solidFill>
                </a:rPr>
                <a:t>Tutor</a:t>
              </a:r>
            </a:p>
          </p:txBody>
        </p:sp>
        <p:sp>
          <p:nvSpPr>
            <p:cNvPr id="7" name="Flussdiagramm: Alternativer Prozess 6"/>
            <p:cNvSpPr/>
            <p:nvPr/>
          </p:nvSpPr>
          <p:spPr>
            <a:xfrm>
              <a:off x="6044560" y="1850881"/>
              <a:ext cx="1944216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C00000"/>
                  </a:solidFill>
                </a:rPr>
                <a:t>MSS-Leiter</a:t>
              </a:r>
            </a:p>
          </p:txBody>
        </p:sp>
        <p:sp>
          <p:nvSpPr>
            <p:cNvPr id="8" name="Flussdiagramm: Alternativer Prozess 7"/>
            <p:cNvSpPr/>
            <p:nvPr/>
          </p:nvSpPr>
          <p:spPr>
            <a:xfrm>
              <a:off x="6167068" y="3212976"/>
              <a:ext cx="2113344" cy="720080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C00000"/>
                  </a:solidFill>
                </a:rPr>
                <a:t>Berufs- und Studienkoordinator</a:t>
              </a:r>
            </a:p>
          </p:txBody>
        </p:sp>
        <p:sp>
          <p:nvSpPr>
            <p:cNvPr id="9" name="Flussdiagramm: Alternativer Prozess 8"/>
            <p:cNvSpPr/>
            <p:nvPr/>
          </p:nvSpPr>
          <p:spPr>
            <a:xfrm>
              <a:off x="5652120" y="4968829"/>
              <a:ext cx="2304256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C00000"/>
                  </a:solidFill>
                </a:rPr>
                <a:t>Schulsozialarbeiter</a:t>
              </a:r>
            </a:p>
          </p:txBody>
        </p:sp>
        <p:sp>
          <p:nvSpPr>
            <p:cNvPr id="10" name="Flussdiagramm: Alternativer Prozess 9"/>
            <p:cNvSpPr/>
            <p:nvPr/>
          </p:nvSpPr>
          <p:spPr>
            <a:xfrm>
              <a:off x="2771800" y="5157192"/>
              <a:ext cx="1944216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C00000"/>
                  </a:solidFill>
                </a:rPr>
                <a:t>Schulseelsorger</a:t>
              </a:r>
            </a:p>
          </p:txBody>
        </p:sp>
        <p:sp>
          <p:nvSpPr>
            <p:cNvPr id="11" name="Flussdiagramm: Alternativer Prozess 10"/>
            <p:cNvSpPr/>
            <p:nvPr/>
          </p:nvSpPr>
          <p:spPr>
            <a:xfrm>
              <a:off x="377471" y="2881392"/>
              <a:ext cx="1944216" cy="602840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C00000"/>
                  </a:solidFill>
                </a:rPr>
                <a:t>Bundesagentur für Arbeit</a:t>
              </a:r>
            </a:p>
          </p:txBody>
        </p:sp>
        <p:sp>
          <p:nvSpPr>
            <p:cNvPr id="12" name="Flussdiagramm: Alternativer Prozess 11"/>
            <p:cNvSpPr/>
            <p:nvPr/>
          </p:nvSpPr>
          <p:spPr>
            <a:xfrm>
              <a:off x="411960" y="4293096"/>
              <a:ext cx="2199399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C00000"/>
                  </a:solidFill>
                </a:rPr>
                <a:t>Eltern</a:t>
              </a:r>
            </a:p>
          </p:txBody>
        </p:sp>
      </p:grpSp>
      <p:sp>
        <p:nvSpPr>
          <p:cNvPr id="47" name="Rechteck 46"/>
          <p:cNvSpPr/>
          <p:nvPr/>
        </p:nvSpPr>
        <p:spPr>
          <a:xfrm>
            <a:off x="395536" y="284455"/>
            <a:ext cx="835292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de-DE" dirty="0"/>
          </a:p>
          <a:p>
            <a:pPr algn="ctr"/>
            <a:r>
              <a:rPr lang="de-DE" sz="3600" dirty="0"/>
              <a:t>Fördern – Fordern – Wachsen</a:t>
            </a:r>
          </a:p>
          <a:p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243686" y="2969852"/>
            <a:ext cx="312373" cy="3395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4572000" y="2661450"/>
            <a:ext cx="0" cy="5397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2672475" y="3784254"/>
            <a:ext cx="574423" cy="1155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3009365" y="4703506"/>
            <a:ext cx="390508" cy="342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4078189" y="5110742"/>
            <a:ext cx="137186" cy="4882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5220237" y="4931524"/>
            <a:ext cx="489722" cy="3584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639743" y="4228850"/>
            <a:ext cx="514574" cy="177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5429423" y="3069796"/>
            <a:ext cx="427401" cy="4022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84" y="1522281"/>
            <a:ext cx="1540343" cy="50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2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600" dirty="0"/>
              <a:t>2. Pädagogische und methodische Schwerpunkte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83357"/>
            <a:ext cx="8229600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Intensivtage</a:t>
            </a:r>
          </a:p>
          <a:p>
            <a:r>
              <a:rPr lang="de-DE" dirty="0" err="1"/>
              <a:t>Kennenlerntage</a:t>
            </a:r>
            <a:endParaRPr lang="de-DE" dirty="0"/>
          </a:p>
          <a:p>
            <a:r>
              <a:rPr lang="de-DE" dirty="0"/>
              <a:t>Tutorenstunde</a:t>
            </a:r>
          </a:p>
          <a:p>
            <a:r>
              <a:rPr lang="de-DE" dirty="0"/>
              <a:t>Methodentraining</a:t>
            </a:r>
          </a:p>
          <a:p>
            <a:r>
              <a:rPr lang="de-DE" dirty="0"/>
              <a:t>Berufs- und Studienorientierung</a:t>
            </a:r>
          </a:p>
          <a:p>
            <a:r>
              <a:rPr lang="de-DE" dirty="0"/>
              <a:t>Studienfahrt</a:t>
            </a:r>
          </a:p>
        </p:txBody>
      </p:sp>
      <p:pic>
        <p:nvPicPr>
          <p:cNvPr id="6146" name="Picture 2" descr="C:\Users\Neli\Desktop\n100dp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529582" cy="82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5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03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Intensivtage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9251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/>
              <a:t>in der letzten Schulwoche der Stufe 10 für die zukünftigen MSS-Schüler (nur unsere Schüler)</a:t>
            </a:r>
          </a:p>
          <a:p>
            <a:r>
              <a:rPr lang="de-DE" dirty="0" err="1"/>
              <a:t>SchülerInnen</a:t>
            </a:r>
            <a:r>
              <a:rPr lang="de-DE" dirty="0"/>
              <a:t> erhalten Einblicke in ihre gewählten Leistungskurse sowie in die Nullkurse Französisch und Latein</a:t>
            </a:r>
          </a:p>
          <a:p>
            <a:r>
              <a:rPr lang="de-DE" dirty="0"/>
              <a:t>Allgemeine Wiederholung in den Fächern Mathematik, Englisch und Deutsch</a:t>
            </a:r>
          </a:p>
          <a:p>
            <a:r>
              <a:rPr lang="de-DE" dirty="0"/>
              <a:t>gemeinsames Mittagessen</a:t>
            </a:r>
          </a:p>
          <a:p>
            <a:r>
              <a:rPr lang="de-DE" dirty="0"/>
              <a:t>zeitlicher Rahmen (Mo-Mi, 8 bis max. 16 Uhr)</a:t>
            </a:r>
          </a:p>
        </p:txBody>
      </p:sp>
      <p:pic>
        <p:nvPicPr>
          <p:cNvPr id="7170" name="Picture 2" descr="C:\Users\Neli\Desktop\n100dp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240755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4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de-DE" dirty="0"/>
              <a:t>in der ersten Schulwoche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03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3600" dirty="0" err="1"/>
              <a:t>Kennenlerntage</a:t>
            </a:r>
            <a:endParaRPr lang="de-DE" sz="36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1054"/>
              </p:ext>
            </p:extLst>
          </p:nvPr>
        </p:nvGraphicFramePr>
        <p:xfrm>
          <a:off x="539552" y="2348880"/>
          <a:ext cx="8136903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009"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Dienstag-Donnerstag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Begrüßung und erstes Kennenlernen in den Stammkursen, Organisatorische Rahmenbedingungen, Ausgabe Stundenplan, Mensakarte, Termine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Erlebnispädagogische </a:t>
                      </a:r>
                      <a:r>
                        <a:rPr lang="de-DE" sz="2400" b="0" dirty="0" err="1">
                          <a:solidFill>
                            <a:schemeClr val="tx1"/>
                          </a:solidFill>
                        </a:rPr>
                        <a:t>Kennenlerntage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vom </a:t>
                      </a:r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„Ich“</a:t>
                      </a:r>
                      <a:r>
                        <a:rPr lang="de-DE" sz="2400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sz="2400" b="0" dirty="0">
                          <a:solidFill>
                            <a:schemeClr val="tx1"/>
                          </a:solidFill>
                        </a:rPr>
                        <a:t>zum </a:t>
                      </a:r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„Wir“</a:t>
                      </a:r>
                    </a:p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Unterricht nach Plan</a:t>
                      </a:r>
                    </a:p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C:\Users\Neli\Desktop\n100dp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04" y="476672"/>
            <a:ext cx="1584176" cy="5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8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03647"/>
            <a:ext cx="82296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/>
              <a:t>Tutorenstunde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6085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einstündig von 11-13</a:t>
            </a:r>
          </a:p>
          <a:p>
            <a:r>
              <a:rPr lang="de-DE" dirty="0"/>
              <a:t>Weiterführung der OL-Stunde, angepasst an die Bedürfnisse der MSS</a:t>
            </a:r>
          </a:p>
          <a:p>
            <a:r>
              <a:rPr lang="de-DE" dirty="0"/>
              <a:t>Beratung und professionelle Begleitung durch den Tutor </a:t>
            </a:r>
          </a:p>
          <a:p>
            <a:r>
              <a:rPr lang="de-DE" dirty="0"/>
              <a:t>Schwerpunkte: Methoden- und Sozialkompetenztraining (Lions Quest – Erwachsen handeln)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218" name="Picture 2" descr="C:\Users\Neli\Desktop\n100dp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240755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8941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1862</Words>
  <Application>Microsoft Office PowerPoint</Application>
  <PresentationFormat>Bildschirmpräsentation (4:3)</PresentationFormat>
  <Paragraphs>452</Paragraphs>
  <Slides>38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Candara</vt:lpstr>
      <vt:lpstr>Lucida Handwriting</vt:lpstr>
      <vt:lpstr>Wingdings</vt:lpstr>
      <vt:lpstr>Larissa</vt:lpstr>
      <vt:lpstr>2_Larissa</vt:lpstr>
      <vt:lpstr>Office</vt:lpstr>
      <vt:lpstr>Dokument</vt:lpstr>
      <vt:lpstr>Die MSS der IGS Sophie Sondhelm</vt:lpstr>
      <vt:lpstr>Übersicht</vt:lpstr>
      <vt:lpstr>1. Unser pädagogisches  Grundverständnis</vt:lpstr>
      <vt:lpstr>Unser pädagogisches Grundverständnis</vt:lpstr>
      <vt:lpstr>PowerPoint-Präsentation</vt:lpstr>
      <vt:lpstr>2. Pädagogische und methodische Schwerpunkte</vt:lpstr>
      <vt:lpstr>Intensivtage</vt:lpstr>
      <vt:lpstr>Kennenlerntage</vt:lpstr>
      <vt:lpstr>Tutorenstunde</vt:lpstr>
      <vt:lpstr>Methodentraining</vt:lpstr>
      <vt:lpstr>Berufs- und Studienorientierung</vt:lpstr>
      <vt:lpstr>Studienfahrt</vt:lpstr>
      <vt:lpstr> 3. Unser Weg zum Abitur / Fachabitur </vt:lpstr>
      <vt:lpstr>Die Fachhochschulreife</vt:lpstr>
      <vt:lpstr>Die Fachhochschulreife  Bedingungen für die Qualifikation</vt:lpstr>
      <vt:lpstr>4. Unsere Leistungskurse</vt:lpstr>
      <vt:lpstr>Leistungskurs  Gesellschaftswissenschaft</vt:lpstr>
      <vt:lpstr>Leistungskurs Sport</vt:lpstr>
      <vt:lpstr>PowerPoint-Präsentation</vt:lpstr>
      <vt:lpstr>          FORMULIEREN – ANWENDEN – ERFAHREN – BEGREIFEN   THEORIE immer in Verbindung  mit anschaulicher PRAXIS </vt:lpstr>
      <vt:lpstr>5. Wahl der Fächerkombinationen</vt:lpstr>
      <vt:lpstr>Unsere Grundkurse</vt:lpstr>
      <vt:lpstr>MSS-Broschüre</vt:lpstr>
      <vt:lpstr>6. Fremdsprachenregelung I</vt:lpstr>
      <vt:lpstr>Fremdsprachenregelung II</vt:lpstr>
      <vt:lpstr>Latinum</vt:lpstr>
      <vt:lpstr>7. Wer wird aufgenommen in die Oberstufe?</vt:lpstr>
      <vt:lpstr>Übergang von einer IGS in die gymnasiale Oberstufe (MSS) (§ 30 Abs. 3 ÜSchO)</vt:lpstr>
      <vt:lpstr> Ausgleichsbedingungen </vt:lpstr>
      <vt:lpstr> Für den Ausgleich gilt: </vt:lpstr>
      <vt:lpstr> Ausgleich ausgeschlossen: </vt:lpstr>
      <vt:lpstr>PowerPoint-Präsentation</vt:lpstr>
      <vt:lpstr>PowerPoint-Präsentation</vt:lpstr>
      <vt:lpstr>Übergang von einer Realschule plus in die gymnasiale Oberstufe (MSS) (§ 30 Abs. 2 ÜSchO)</vt:lpstr>
      <vt:lpstr>PowerPoint-Präsentation</vt:lpstr>
      <vt:lpstr>Übergang von einer Realschule plus in die gymnasiale Oberstufe (MSS)  (§ 30 Abs. 2 ÜSchO)</vt:lpstr>
      <vt:lpstr>Kontaktdaten</vt:lpstr>
      <vt:lpstr>Gemeinsames Ziel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MSS der IGS Sophie Sondhelm</dc:title>
  <dc:creator>Neli</dc:creator>
  <cp:lastModifiedBy>Mueller-Molthan, Cornelia</cp:lastModifiedBy>
  <cp:revision>186</cp:revision>
  <cp:lastPrinted>2019-11-28T17:11:01Z</cp:lastPrinted>
  <dcterms:created xsi:type="dcterms:W3CDTF">2015-04-28T07:33:41Z</dcterms:created>
  <dcterms:modified xsi:type="dcterms:W3CDTF">2020-10-28T12:41:00Z</dcterms:modified>
</cp:coreProperties>
</file>